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theme/themeOverride7.xml" ContentType="application/vnd.openxmlformats-officedocument.themeOverr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8.xml" ContentType="application/vnd.openxmlformats-officedocument.themeOverr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theme/themeOverride9.xml" ContentType="application/vnd.openxmlformats-officedocument.themeOverr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theme/themeOverride10.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notesMasterIdLst>
    <p:notesMasterId r:id="rId6"/>
  </p:notesMasterIdLst>
  <p:sldIdLst>
    <p:sldId id="397" r:id="rId2"/>
    <p:sldId id="399" r:id="rId3"/>
    <p:sldId id="392" r:id="rId4"/>
    <p:sldId id="400" r:id="rId5"/>
  </p:sldIdLst>
  <p:sldSz cx="8961438" cy="6721475"/>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E6B8"/>
    <a:srgbClr val="002C46"/>
    <a:srgbClr val="FDDA95"/>
    <a:srgbClr val="FFFFFF"/>
    <a:srgbClr val="FBC14E"/>
    <a:srgbClr val="EBEEF2"/>
    <a:srgbClr val="AABFD6"/>
    <a:srgbClr val="8497B0"/>
    <a:srgbClr val="657E9D"/>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AC3B66-4E22-4FC2-94B2-AB032479EC4A}" v="3" dt="2023-09-12T18:02:32.6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0" autoAdjust="0"/>
    <p:restoredTop sz="92808" autoAdjust="0"/>
  </p:normalViewPr>
  <p:slideViewPr>
    <p:cSldViewPr snapToGrid="0">
      <p:cViewPr varScale="1">
        <p:scale>
          <a:sx n="106" d="100"/>
          <a:sy n="106" d="100"/>
        </p:scale>
        <p:origin x="168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ndon Chisnell" userId="9c5cf66864937b85" providerId="LiveId" clId="{3CAC3B66-4E22-4FC2-94B2-AB032479EC4A}"/>
    <pc:docChg chg="modSld">
      <pc:chgData name="Brandon Chisnell" userId="9c5cf66864937b85" providerId="LiveId" clId="{3CAC3B66-4E22-4FC2-94B2-AB032479EC4A}" dt="2023-09-12T18:02:32.685" v="2" actId="27918"/>
      <pc:docMkLst>
        <pc:docMk/>
      </pc:docMkLst>
      <pc:sldChg chg="mod">
        <pc:chgData name="Brandon Chisnell" userId="9c5cf66864937b85" providerId="LiveId" clId="{3CAC3B66-4E22-4FC2-94B2-AB032479EC4A}" dt="2023-09-12T18:02:32.685" v="2" actId="27918"/>
        <pc:sldMkLst>
          <pc:docMk/>
          <pc:sldMk cId="534358597" sldId="400"/>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package" Target="../embeddings/Microsoft_Excel_Worksheet9.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AU" b="1"/>
              <a:t>Average Water Balancing</a:t>
            </a:r>
            <a:r>
              <a:rPr lang="en-AU" b="1" baseline="0"/>
              <a:t> Market Price vs. Market Demand</a:t>
            </a:r>
            <a:endParaRPr lang="en-AU" b="1"/>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1"/>
          <c:order val="1"/>
          <c:tx>
            <c:strRef>
              <c:f>'What-If Analysis'!$B$14</c:f>
              <c:strCache>
                <c:ptCount val="1"/>
                <c:pt idx="0">
                  <c:v>Market Water Demand (Mega-Litres)</c:v>
                </c:pt>
              </c:strCache>
            </c:strRef>
          </c:tx>
          <c:spPr>
            <a:solidFill>
              <a:schemeClr val="tx2"/>
            </a:solidFill>
            <a:ln>
              <a:noFill/>
            </a:ln>
            <a:effectLst/>
          </c:spPr>
          <c:invertIfNegative val="0"/>
          <c:val>
            <c:numRef>
              <c:f>'What-If Analysis'!$E$14:$P$14</c:f>
              <c:numCache>
                <c:formatCode>#,##0.00</c:formatCode>
                <c:ptCount val="12"/>
                <c:pt idx="0">
                  <c:v>2283.0502472527673</c:v>
                </c:pt>
                <c:pt idx="1">
                  <c:v>2201.0592458815067</c:v>
                </c:pt>
                <c:pt idx="2">
                  <c:v>2153.3431850899528</c:v>
                </c:pt>
                <c:pt idx="3">
                  <c:v>2098.9913812617792</c:v>
                </c:pt>
                <c:pt idx="4">
                  <c:v>2200.9293289926659</c:v>
                </c:pt>
                <c:pt idx="5">
                  <c:v>2312.1995397611418</c:v>
                </c:pt>
                <c:pt idx="6">
                  <c:v>2298.1901589653967</c:v>
                </c:pt>
                <c:pt idx="7">
                  <c:v>2406.0918962111036</c:v>
                </c:pt>
                <c:pt idx="8">
                  <c:v>2127.8145432709766</c:v>
                </c:pt>
                <c:pt idx="9">
                  <c:v>2185.7997542263706</c:v>
                </c:pt>
                <c:pt idx="10">
                  <c:v>2145.7837188661065</c:v>
                </c:pt>
                <c:pt idx="11">
                  <c:v>2229.7496611442612</c:v>
                </c:pt>
              </c:numCache>
            </c:numRef>
          </c:val>
          <c:extLst>
            <c:ext xmlns:c16="http://schemas.microsoft.com/office/drawing/2014/chart" uri="{C3380CC4-5D6E-409C-BE32-E72D297353CC}">
              <c16:uniqueId val="{00000000-450E-47E8-BC0D-88AA7FA06571}"/>
            </c:ext>
          </c:extLst>
        </c:ser>
        <c:dLbls>
          <c:showLegendKey val="0"/>
          <c:showVal val="0"/>
          <c:showCatName val="0"/>
          <c:showSerName val="0"/>
          <c:showPercent val="0"/>
          <c:showBubbleSize val="0"/>
        </c:dLbls>
        <c:gapWidth val="77"/>
        <c:axId val="510375824"/>
        <c:axId val="510369920"/>
      </c:barChart>
      <c:lineChart>
        <c:grouping val="standard"/>
        <c:varyColors val="0"/>
        <c:ser>
          <c:idx val="0"/>
          <c:order val="0"/>
          <c:tx>
            <c:strRef>
              <c:f>'What-If Analysis'!$B$13</c:f>
              <c:strCache>
                <c:ptCount val="1"/>
                <c:pt idx="0">
                  <c:v>Average Water Balancing Market Price</c:v>
                </c:pt>
              </c:strCache>
            </c:strRef>
          </c:tx>
          <c:spPr>
            <a:ln w="28575" cap="rnd">
              <a:solidFill>
                <a:schemeClr val="bg2">
                  <a:lumMod val="50000"/>
                </a:schemeClr>
              </a:solidFill>
              <a:prstDash val="dash"/>
              <a:round/>
            </a:ln>
            <a:effectLst/>
          </c:spPr>
          <c:marker>
            <c:symbol val="circle"/>
            <c:size val="5"/>
            <c:spPr>
              <a:solidFill>
                <a:schemeClr val="accent1"/>
              </a:solidFill>
              <a:ln w="9525">
                <a:solidFill>
                  <a:schemeClr val="accent1"/>
                </a:solidFill>
              </a:ln>
              <a:effectLst/>
            </c:spPr>
          </c:marker>
          <c:cat>
            <c:numRef>
              <c:f>'What-If Analysis'!$E$11:$P$11</c:f>
              <c:numCache>
                <c:formatCode>mmm\-yy</c:formatCode>
                <c:ptCount val="12"/>
                <c:pt idx="0">
                  <c:v>41456</c:v>
                </c:pt>
                <c:pt idx="1">
                  <c:v>41487</c:v>
                </c:pt>
                <c:pt idx="2">
                  <c:v>41518</c:v>
                </c:pt>
                <c:pt idx="3">
                  <c:v>41548</c:v>
                </c:pt>
                <c:pt idx="4">
                  <c:v>41579</c:v>
                </c:pt>
                <c:pt idx="5">
                  <c:v>41609</c:v>
                </c:pt>
                <c:pt idx="6">
                  <c:v>41640</c:v>
                </c:pt>
                <c:pt idx="7">
                  <c:v>41671</c:v>
                </c:pt>
                <c:pt idx="8">
                  <c:v>41699</c:v>
                </c:pt>
                <c:pt idx="9">
                  <c:v>41730</c:v>
                </c:pt>
                <c:pt idx="10">
                  <c:v>41760</c:v>
                </c:pt>
                <c:pt idx="11">
                  <c:v>41791</c:v>
                </c:pt>
              </c:numCache>
            </c:numRef>
          </c:cat>
          <c:val>
            <c:numRef>
              <c:f>'What-If Analysis'!$E$13:$P$13</c:f>
              <c:numCache>
                <c:formatCode>"$"#,##0.00_);[Red]\("$"#,##0.00\)</c:formatCode>
                <c:ptCount val="12"/>
                <c:pt idx="0">
                  <c:v>76.602720430107496</c:v>
                </c:pt>
                <c:pt idx="1">
                  <c:v>74.932540098566292</c:v>
                </c:pt>
                <c:pt idx="2">
                  <c:v>74.066319823232305</c:v>
                </c:pt>
                <c:pt idx="3">
                  <c:v>75.093148943932377</c:v>
                </c:pt>
                <c:pt idx="4">
                  <c:v>73.700956254509322</c:v>
                </c:pt>
                <c:pt idx="5">
                  <c:v>74.376656830400748</c:v>
                </c:pt>
                <c:pt idx="6">
                  <c:v>86.391757235371969</c:v>
                </c:pt>
                <c:pt idx="7">
                  <c:v>86.829490475868141</c:v>
                </c:pt>
                <c:pt idx="8">
                  <c:v>81.49989122823844</c:v>
                </c:pt>
                <c:pt idx="9">
                  <c:v>72.569232168710826</c:v>
                </c:pt>
                <c:pt idx="10">
                  <c:v>71.259354341223244</c:v>
                </c:pt>
                <c:pt idx="11">
                  <c:v>72.156510799663252</c:v>
                </c:pt>
              </c:numCache>
            </c:numRef>
          </c:val>
          <c:smooth val="0"/>
          <c:extLst>
            <c:ext xmlns:c16="http://schemas.microsoft.com/office/drawing/2014/chart" uri="{C3380CC4-5D6E-409C-BE32-E72D297353CC}">
              <c16:uniqueId val="{00000001-450E-47E8-BC0D-88AA7FA06571}"/>
            </c:ext>
          </c:extLst>
        </c:ser>
        <c:dLbls>
          <c:showLegendKey val="0"/>
          <c:showVal val="0"/>
          <c:showCatName val="0"/>
          <c:showSerName val="0"/>
          <c:showPercent val="0"/>
          <c:showBubbleSize val="0"/>
        </c:dLbls>
        <c:marker val="1"/>
        <c:smooth val="0"/>
        <c:axId val="578324128"/>
        <c:axId val="578329376"/>
      </c:lineChart>
      <c:dateAx>
        <c:axId val="578324128"/>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1" i="0" u="none" strike="noStrike" kern="1200" baseline="0">
                <a:solidFill>
                  <a:schemeClr val="tx1">
                    <a:lumMod val="65000"/>
                    <a:lumOff val="35000"/>
                  </a:schemeClr>
                </a:solidFill>
                <a:latin typeface="+mn-lt"/>
                <a:ea typeface="+mn-ea"/>
                <a:cs typeface="+mn-cs"/>
              </a:defRPr>
            </a:pPr>
            <a:endParaRPr lang="en-US"/>
          </a:p>
        </c:txPr>
        <c:crossAx val="578329376"/>
        <c:crosses val="autoZero"/>
        <c:auto val="1"/>
        <c:lblOffset val="100"/>
        <c:baseTimeUnit val="months"/>
      </c:dateAx>
      <c:valAx>
        <c:axId val="578329376"/>
        <c:scaling>
          <c:orientation val="minMax"/>
        </c:scaling>
        <c:delete val="0"/>
        <c:axPos val="l"/>
        <c:numFmt formatCode="&quot;$&quot;#,##0.00_);[Red]\(&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78324128"/>
        <c:crosses val="autoZero"/>
        <c:crossBetween val="between"/>
      </c:valAx>
      <c:valAx>
        <c:axId val="510369920"/>
        <c:scaling>
          <c:orientation val="minMax"/>
        </c:scaling>
        <c:delete val="0"/>
        <c:axPos val="r"/>
        <c:numFmt formatCode="#,##0.0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10375824"/>
        <c:crosses val="max"/>
        <c:crossBetween val="between"/>
      </c:valAx>
      <c:catAx>
        <c:axId val="510375824"/>
        <c:scaling>
          <c:orientation val="minMax"/>
        </c:scaling>
        <c:delete val="1"/>
        <c:axPos val="b"/>
        <c:majorTickMark val="out"/>
        <c:minorTickMark val="none"/>
        <c:tickLblPos val="nextTo"/>
        <c:crossAx val="510369920"/>
        <c:crosses val="autoZero"/>
        <c:auto val="1"/>
        <c:lblAlgn val="ctr"/>
        <c:lblOffset val="100"/>
        <c:noMultiLvlLbl val="0"/>
      </c:cat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a:pPr>
      <a:endParaRPr lang="en-US"/>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Macro Overall</a:t>
            </a:r>
            <a:r>
              <a:rPr lang="en-US" baseline="0"/>
              <a:t> Hard &amp; Soft Water (Jan-14 to Dec-14)</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'Economic Market Analysis'!$C$15:$N$15</c:f>
              <c:numCache>
                <c:formatCode>"$"#,##0.00</c:formatCode>
                <c:ptCount val="12"/>
                <c:pt idx="0">
                  <c:v>98.760874999999501</c:v>
                </c:pt>
                <c:pt idx="1">
                  <c:v>84.455375000000004</c:v>
                </c:pt>
                <c:pt idx="2">
                  <c:v>89.909833333333296</c:v>
                </c:pt>
                <c:pt idx="3">
                  <c:v>73.936316666666656</c:v>
                </c:pt>
                <c:pt idx="4">
                  <c:v>70.039583333333297</c:v>
                </c:pt>
                <c:pt idx="5">
                  <c:v>71.5543499999999</c:v>
                </c:pt>
                <c:pt idx="6">
                  <c:v>87.508375000000001</c:v>
                </c:pt>
                <c:pt idx="7">
                  <c:v>94.975583333333248</c:v>
                </c:pt>
                <c:pt idx="8">
                  <c:v>82.991208333333304</c:v>
                </c:pt>
                <c:pt idx="9">
                  <c:v>68.447716666666651</c:v>
                </c:pt>
                <c:pt idx="10">
                  <c:v>73.604270833333302</c:v>
                </c:pt>
                <c:pt idx="11">
                  <c:v>73.064458333333306</c:v>
                </c:pt>
              </c:numCache>
            </c:numRef>
          </c:xVal>
          <c:yVal>
            <c:numRef>
              <c:f>'Economic Market Analysis'!$C$16:$N$16</c:f>
              <c:numCache>
                <c:formatCode>#,##0.00</c:formatCode>
                <c:ptCount val="12"/>
                <c:pt idx="0">
                  <c:v>2744.570530306245</c:v>
                </c:pt>
                <c:pt idx="1">
                  <c:v>2115.294528795825</c:v>
                </c:pt>
                <c:pt idx="2">
                  <c:v>2151.1157345666597</c:v>
                </c:pt>
                <c:pt idx="3">
                  <c:v>2004.6686956249901</c:v>
                </c:pt>
                <c:pt idx="4">
                  <c:v>1911.7298337437451</c:v>
                </c:pt>
                <c:pt idx="5">
                  <c:v>2200.6787575349899</c:v>
                </c:pt>
                <c:pt idx="6">
                  <c:v>2479.6234272218749</c:v>
                </c:pt>
                <c:pt idx="7">
                  <c:v>2443.8685007458298</c:v>
                </c:pt>
                <c:pt idx="8">
                  <c:v>2090.5986287916598</c:v>
                </c:pt>
                <c:pt idx="9">
                  <c:v>2026.5466180458252</c:v>
                </c:pt>
                <c:pt idx="10">
                  <c:v>2103.6451441604149</c:v>
                </c:pt>
                <c:pt idx="11">
                  <c:v>1853.60281700833</c:v>
                </c:pt>
              </c:numCache>
            </c:numRef>
          </c:yVal>
          <c:smooth val="0"/>
          <c:extLst>
            <c:ext xmlns:c16="http://schemas.microsoft.com/office/drawing/2014/chart" uri="{C3380CC4-5D6E-409C-BE32-E72D297353CC}">
              <c16:uniqueId val="{00000001-CB48-493B-80AF-E25892C4D3D7}"/>
            </c:ext>
          </c:extLst>
        </c:ser>
        <c:dLbls>
          <c:showLegendKey val="0"/>
          <c:showVal val="0"/>
          <c:showCatName val="0"/>
          <c:showSerName val="0"/>
          <c:showPercent val="0"/>
          <c:showBubbleSize val="0"/>
        </c:dLbls>
        <c:axId val="660477407"/>
        <c:axId val="627166639"/>
      </c:scatterChart>
      <c:valAx>
        <c:axId val="66047740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Avg.</a:t>
                </a:r>
                <a:r>
                  <a:rPr lang="en-US" baseline="0"/>
                  <a:t> WMBP</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27166639"/>
        <c:crosses val="autoZero"/>
        <c:crossBetween val="midCat"/>
      </c:valAx>
      <c:valAx>
        <c:axId val="627166639"/>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Avg.</a:t>
                </a:r>
                <a:r>
                  <a:rPr lang="en-US" baseline="0"/>
                  <a:t> Quantity of Water (Giga-Liters)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660477407"/>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t>Surjek</a:t>
            </a:r>
            <a:r>
              <a:rPr lang="en-US" b="1" baseline="0"/>
              <a:t> Quarterly Revenues</a:t>
            </a:r>
            <a:endParaRPr lang="en-US" b="1"/>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spPr>
            <a:solidFill>
              <a:schemeClr val="tx2"/>
            </a:solidFill>
            <a:ln>
              <a:noFill/>
            </a:ln>
            <a:effectLst/>
          </c:spPr>
          <c:invertIfNegative val="0"/>
          <c:dLbls>
            <c:delete val="1"/>
          </c:dLbls>
          <c:cat>
            <c:strLit>
              <c:ptCount val="4"/>
              <c:pt idx="0">
                <c:v>Q3</c:v>
              </c:pt>
              <c:pt idx="1">
                <c:v>Q4</c:v>
              </c:pt>
              <c:pt idx="2">
                <c:v>Q1</c:v>
              </c:pt>
              <c:pt idx="3">
                <c:v>Q2</c:v>
              </c:pt>
            </c:strLit>
          </c:cat>
          <c:val>
            <c:numRef>
              <c:f>('What-If Analysis'!$G$57,'What-If Analysis'!$J$57,'What-If Analysis'!$M$57,'What-If Analysis'!$P$57)</c:f>
              <c:numCache>
                <c:formatCode>"$"#,##0.00;[Red]\-"$"#,##0.00</c:formatCode>
                <c:ptCount val="4"/>
                <c:pt idx="0">
                  <c:v>48068265.527999997</c:v>
                </c:pt>
                <c:pt idx="1">
                  <c:v>44547493.697999991</c:v>
                </c:pt>
                <c:pt idx="2">
                  <c:v>60579689.130999997</c:v>
                </c:pt>
                <c:pt idx="3">
                  <c:v>49059900.811999999</c:v>
                </c:pt>
              </c:numCache>
            </c:numRef>
          </c:val>
          <c:extLst>
            <c:ext xmlns:c16="http://schemas.microsoft.com/office/drawing/2014/chart" uri="{C3380CC4-5D6E-409C-BE32-E72D297353CC}">
              <c16:uniqueId val="{00000000-5E95-4488-9402-262DE479EF65}"/>
            </c:ext>
          </c:extLst>
        </c:ser>
        <c:dLbls>
          <c:dLblPos val="inEnd"/>
          <c:showLegendKey val="0"/>
          <c:showVal val="1"/>
          <c:showCatName val="0"/>
          <c:showSerName val="0"/>
          <c:showPercent val="0"/>
          <c:showBubbleSize val="0"/>
        </c:dLbls>
        <c:gapWidth val="219"/>
        <c:overlap val="-27"/>
        <c:axId val="1419681263"/>
        <c:axId val="1411124559"/>
      </c:barChart>
      <c:catAx>
        <c:axId val="141968126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11124559"/>
        <c:crosses val="autoZero"/>
        <c:auto val="1"/>
        <c:lblAlgn val="ctr"/>
        <c:lblOffset val="100"/>
        <c:noMultiLvlLbl val="0"/>
      </c:catAx>
      <c:valAx>
        <c:axId val="1411124559"/>
        <c:scaling>
          <c:orientation val="minMax"/>
        </c:scaling>
        <c:delete val="0"/>
        <c:axPos val="l"/>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1968126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Cost</a:t>
            </a:r>
            <a:r>
              <a:rPr lang="en-US" baseline="0"/>
              <a:t> to Produce vs. WBMP Market Price</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v>Overall Desalination Cost to Produce ($/ML)</c:v>
          </c:tx>
          <c:spPr>
            <a:solidFill>
              <a:schemeClr val="tx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3"/>
              <c:pt idx="0">
                <c:v>Kootha</c:v>
              </c:pt>
              <c:pt idx="1">
                <c:v>Surjek</c:v>
              </c:pt>
              <c:pt idx="2">
                <c:v>Jutik</c:v>
              </c:pt>
            </c:strLit>
          </c:cat>
          <c:val>
            <c:numRef>
              <c:f>'Economic Cost Analysis'!$B$232:$B$234</c:f>
              <c:numCache>
                <c:formatCode>"$"#,##0.00;[Red]\-"$"#,##0.00</c:formatCode>
                <c:ptCount val="3"/>
                <c:pt idx="0" formatCode="&quot;$&quot;#,##0.00;[Red]\-&quot;$&quot;#,##0.00\ &quot;$/ML&quot;">
                  <c:v>25001374.005209882</c:v>
                </c:pt>
                <c:pt idx="1">
                  <c:v>54231506.516209804</c:v>
                </c:pt>
                <c:pt idx="2">
                  <c:v>35804189.198254958</c:v>
                </c:pt>
              </c:numCache>
            </c:numRef>
          </c:val>
          <c:extLst>
            <c:ext xmlns:c16="http://schemas.microsoft.com/office/drawing/2014/chart" uri="{C3380CC4-5D6E-409C-BE32-E72D297353CC}">
              <c16:uniqueId val="{00000000-BF35-40C2-8DC2-CF201D10A50B}"/>
            </c:ext>
          </c:extLst>
        </c:ser>
        <c:dLbls>
          <c:showLegendKey val="0"/>
          <c:showVal val="0"/>
          <c:showCatName val="0"/>
          <c:showSerName val="0"/>
          <c:showPercent val="0"/>
          <c:showBubbleSize val="0"/>
        </c:dLbls>
        <c:gapWidth val="219"/>
        <c:overlap val="-27"/>
        <c:axId val="1576184959"/>
        <c:axId val="1371929775"/>
      </c:barChart>
      <c:lineChart>
        <c:grouping val="standard"/>
        <c:varyColors val="0"/>
        <c:ser>
          <c:idx val="1"/>
          <c:order val="1"/>
          <c:tx>
            <c:v>Overall Average WBMP Market Price</c:v>
          </c:tx>
          <c:spPr>
            <a:ln w="28575" cap="rnd">
              <a:solidFill>
                <a:schemeClr val="accent2"/>
              </a:solidFill>
              <a:round/>
            </a:ln>
            <a:effectLst/>
          </c:spPr>
          <c:marker>
            <c:symbol val="none"/>
          </c:marker>
          <c:val>
            <c:numRef>
              <c:f>'Economic Cost Analysis'!$C$232:$C$234</c:f>
              <c:numCache>
                <c:formatCode>"$"#,##0.00;[Red]\-"$"#,##0.00</c:formatCode>
                <c:ptCount val="3"/>
                <c:pt idx="0">
                  <c:v>76.577683416577656</c:v>
                </c:pt>
                <c:pt idx="1">
                  <c:v>76.577683416577656</c:v>
                </c:pt>
                <c:pt idx="2">
                  <c:v>76.577683416577656</c:v>
                </c:pt>
              </c:numCache>
            </c:numRef>
          </c:val>
          <c:smooth val="0"/>
          <c:extLst>
            <c:ext xmlns:c16="http://schemas.microsoft.com/office/drawing/2014/chart" uri="{C3380CC4-5D6E-409C-BE32-E72D297353CC}">
              <c16:uniqueId val="{00000001-BF35-40C2-8DC2-CF201D10A50B}"/>
            </c:ext>
          </c:extLst>
        </c:ser>
        <c:dLbls>
          <c:showLegendKey val="0"/>
          <c:showVal val="0"/>
          <c:showCatName val="0"/>
          <c:showSerName val="0"/>
          <c:showPercent val="0"/>
          <c:showBubbleSize val="0"/>
        </c:dLbls>
        <c:marker val="1"/>
        <c:smooth val="0"/>
        <c:axId val="1373201871"/>
        <c:axId val="1469672735"/>
      </c:lineChart>
      <c:catAx>
        <c:axId val="15761849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1929775"/>
        <c:crosses val="autoZero"/>
        <c:auto val="1"/>
        <c:lblAlgn val="ctr"/>
        <c:lblOffset val="100"/>
        <c:noMultiLvlLbl val="0"/>
      </c:catAx>
      <c:valAx>
        <c:axId val="1371929775"/>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Overall</a:t>
                </a:r>
                <a:r>
                  <a:rPr lang="en-US" baseline="0"/>
                  <a:t> Desalination Cost to Produce ($/ML)</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6184959"/>
        <c:crosses val="autoZero"/>
        <c:crossBetween val="between"/>
      </c:valAx>
      <c:valAx>
        <c:axId val="1469672735"/>
        <c:scaling>
          <c:orientation val="minMax"/>
        </c:scaling>
        <c:delete val="0"/>
        <c:axPos val="r"/>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Overall</a:t>
                </a:r>
                <a:r>
                  <a:rPr lang="en-US" baseline="0"/>
                  <a:t> Average WBMP Market Price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3201871"/>
        <c:crosses val="max"/>
        <c:crossBetween val="between"/>
      </c:valAx>
      <c:catAx>
        <c:axId val="1373201871"/>
        <c:scaling>
          <c:orientation val="minMax"/>
        </c:scaling>
        <c:delete val="1"/>
        <c:axPos val="b"/>
        <c:majorTickMark val="out"/>
        <c:minorTickMark val="none"/>
        <c:tickLblPos val="nextTo"/>
        <c:crossAx val="1469672735"/>
        <c:crosses val="autoZero"/>
        <c:auto val="1"/>
        <c:lblAlgn val="ctr"/>
        <c:lblOffset val="100"/>
        <c:noMultiLvlLbl val="0"/>
      </c:cat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Aggregate</a:t>
            </a:r>
            <a:r>
              <a:rPr lang="en-US" baseline="0"/>
              <a:t> Cost to Produce vs. Kootha, Surjek and Jutik</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cked"/>
        <c:varyColors val="0"/>
        <c:ser>
          <c:idx val="0"/>
          <c:order val="0"/>
          <c:tx>
            <c:v>Kootha</c:v>
          </c:tx>
          <c:spPr>
            <a:ln w="28575" cap="rnd">
              <a:solidFill>
                <a:schemeClr val="accent1"/>
              </a:solidFill>
              <a:round/>
            </a:ln>
            <a:effectLst/>
          </c:spPr>
          <c:marker>
            <c:symbol val="none"/>
          </c:marker>
          <c:cat>
            <c:numRef>
              <c:f>'Economic Cost Analysis'!$H$10:$R$10</c:f>
              <c:numCache>
                <c:formatCode>mmm\-yy</c:formatCode>
                <c:ptCount val="11"/>
                <c:pt idx="0">
                  <c:v>41487</c:v>
                </c:pt>
                <c:pt idx="1">
                  <c:v>41518</c:v>
                </c:pt>
                <c:pt idx="2">
                  <c:v>41548</c:v>
                </c:pt>
                <c:pt idx="3">
                  <c:v>41579</c:v>
                </c:pt>
                <c:pt idx="4">
                  <c:v>41609</c:v>
                </c:pt>
                <c:pt idx="5">
                  <c:v>41640</c:v>
                </c:pt>
                <c:pt idx="6">
                  <c:v>41671</c:v>
                </c:pt>
                <c:pt idx="7">
                  <c:v>41699</c:v>
                </c:pt>
                <c:pt idx="8">
                  <c:v>41730</c:v>
                </c:pt>
                <c:pt idx="9">
                  <c:v>41760</c:v>
                </c:pt>
                <c:pt idx="10">
                  <c:v>41791</c:v>
                </c:pt>
              </c:numCache>
              <c:extLst/>
            </c:numRef>
          </c:cat>
          <c:val>
            <c:numRef>
              <c:f>'Economic Cost Analysis'!$H$22:$R$22</c:f>
              <c:numCache>
                <c:formatCode>"$"#,##0.00;[Red]\-"$"#,##0.00\ "$/ML"</c:formatCode>
                <c:ptCount val="11"/>
                <c:pt idx="0">
                  <c:v>25492172.623052564</c:v>
                </c:pt>
                <c:pt idx="1">
                  <c:v>20246430.814356368</c:v>
                </c:pt>
                <c:pt idx="2">
                  <c:v>18538208.897820558</c:v>
                </c:pt>
                <c:pt idx="3">
                  <c:v>37173188.73459211</c:v>
                </c:pt>
                <c:pt idx="4">
                  <c:v>18926571.259334378</c:v>
                </c:pt>
                <c:pt idx="5">
                  <c:v>28088710.165040504</c:v>
                </c:pt>
                <c:pt idx="6">
                  <c:v>27869870.996564563</c:v>
                </c:pt>
                <c:pt idx="7">
                  <c:v>23038875.551690031</c:v>
                </c:pt>
                <c:pt idx="8">
                  <c:v>25835142.653285149</c:v>
                </c:pt>
                <c:pt idx="9">
                  <c:v>27720966.236714665</c:v>
                </c:pt>
                <c:pt idx="10">
                  <c:v>37542526.065045901</c:v>
                </c:pt>
              </c:numCache>
              <c:extLst/>
            </c:numRef>
          </c:val>
          <c:smooth val="0"/>
          <c:extLst>
            <c:ext xmlns:c16="http://schemas.microsoft.com/office/drawing/2014/chart" uri="{C3380CC4-5D6E-409C-BE32-E72D297353CC}">
              <c16:uniqueId val="{00000000-C8C8-40E4-ABB9-44F06BE32218}"/>
            </c:ext>
          </c:extLst>
        </c:ser>
        <c:ser>
          <c:idx val="1"/>
          <c:order val="1"/>
          <c:tx>
            <c:v>Surjek</c:v>
          </c:tx>
          <c:spPr>
            <a:ln w="28575" cap="rnd">
              <a:solidFill>
                <a:schemeClr val="accent2"/>
              </a:solidFill>
              <a:round/>
            </a:ln>
            <a:effectLst/>
          </c:spPr>
          <c:marker>
            <c:symbol val="none"/>
          </c:marker>
          <c:cat>
            <c:numRef>
              <c:f>'Economic Cost Analysis'!$H$10:$R$10</c:f>
              <c:numCache>
                <c:formatCode>mmm\-yy</c:formatCode>
                <c:ptCount val="11"/>
                <c:pt idx="0">
                  <c:v>41487</c:v>
                </c:pt>
                <c:pt idx="1">
                  <c:v>41518</c:v>
                </c:pt>
                <c:pt idx="2">
                  <c:v>41548</c:v>
                </c:pt>
                <c:pt idx="3">
                  <c:v>41579</c:v>
                </c:pt>
                <c:pt idx="4">
                  <c:v>41609</c:v>
                </c:pt>
                <c:pt idx="5">
                  <c:v>41640</c:v>
                </c:pt>
                <c:pt idx="6">
                  <c:v>41671</c:v>
                </c:pt>
                <c:pt idx="7">
                  <c:v>41699</c:v>
                </c:pt>
                <c:pt idx="8">
                  <c:v>41730</c:v>
                </c:pt>
                <c:pt idx="9">
                  <c:v>41760</c:v>
                </c:pt>
                <c:pt idx="10">
                  <c:v>41791</c:v>
                </c:pt>
              </c:numCache>
              <c:extLst/>
            </c:numRef>
          </c:cat>
          <c:val>
            <c:numRef>
              <c:f>'Economic Cost Analysis'!$H$33:$R$33</c:f>
              <c:numCache>
                <c:formatCode>"$"#,##0.00;[Red]\-"$"#,##0.00\ "$/ML"</c:formatCode>
                <c:ptCount val="11"/>
                <c:pt idx="0">
                  <c:v>59863878.813385598</c:v>
                </c:pt>
                <c:pt idx="1">
                  <c:v>63762690.282929726</c:v>
                </c:pt>
                <c:pt idx="2">
                  <c:v>78188472.724753365</c:v>
                </c:pt>
                <c:pt idx="3">
                  <c:v>86296565.119062245</c:v>
                </c:pt>
                <c:pt idx="4">
                  <c:v>53948353.573134474</c:v>
                </c:pt>
                <c:pt idx="5">
                  <c:v>48540531.907011323</c:v>
                </c:pt>
                <c:pt idx="6">
                  <c:v>53663485.346415199</c:v>
                </c:pt>
                <c:pt idx="7">
                  <c:v>40836500.744441323</c:v>
                </c:pt>
                <c:pt idx="8">
                  <c:v>45840777.989347592</c:v>
                </c:pt>
                <c:pt idx="9">
                  <c:v>52150567.77763202</c:v>
                </c:pt>
                <c:pt idx="10">
                  <c:v>32611103.369040955</c:v>
                </c:pt>
              </c:numCache>
              <c:extLst/>
            </c:numRef>
          </c:val>
          <c:smooth val="0"/>
          <c:extLst>
            <c:ext xmlns:c16="http://schemas.microsoft.com/office/drawing/2014/chart" uri="{C3380CC4-5D6E-409C-BE32-E72D297353CC}">
              <c16:uniqueId val="{00000001-C8C8-40E4-ABB9-44F06BE32218}"/>
            </c:ext>
          </c:extLst>
        </c:ser>
        <c:ser>
          <c:idx val="2"/>
          <c:order val="2"/>
          <c:tx>
            <c:v>Jutik</c:v>
          </c:tx>
          <c:spPr>
            <a:ln w="28575" cap="rnd">
              <a:solidFill>
                <a:schemeClr val="accent3"/>
              </a:solidFill>
              <a:round/>
            </a:ln>
            <a:effectLst/>
          </c:spPr>
          <c:marker>
            <c:symbol val="none"/>
          </c:marker>
          <c:cat>
            <c:numRef>
              <c:f>'Economic Cost Analysis'!$H$10:$R$10</c:f>
              <c:numCache>
                <c:formatCode>mmm\-yy</c:formatCode>
                <c:ptCount val="11"/>
                <c:pt idx="0">
                  <c:v>41487</c:v>
                </c:pt>
                <c:pt idx="1">
                  <c:v>41518</c:v>
                </c:pt>
                <c:pt idx="2">
                  <c:v>41548</c:v>
                </c:pt>
                <c:pt idx="3">
                  <c:v>41579</c:v>
                </c:pt>
                <c:pt idx="4">
                  <c:v>41609</c:v>
                </c:pt>
                <c:pt idx="5">
                  <c:v>41640</c:v>
                </c:pt>
                <c:pt idx="6">
                  <c:v>41671</c:v>
                </c:pt>
                <c:pt idx="7">
                  <c:v>41699</c:v>
                </c:pt>
                <c:pt idx="8">
                  <c:v>41730</c:v>
                </c:pt>
                <c:pt idx="9">
                  <c:v>41760</c:v>
                </c:pt>
                <c:pt idx="10">
                  <c:v>41791</c:v>
                </c:pt>
              </c:numCache>
              <c:extLst/>
            </c:numRef>
          </c:cat>
          <c:val>
            <c:numRef>
              <c:f>'Economic Cost Analysis'!$H$44:$R$44</c:f>
              <c:numCache>
                <c:formatCode>"$"#,##0.00;[Red]\-"$"#,##0.00\ "$/ML"</c:formatCode>
                <c:ptCount val="11"/>
                <c:pt idx="0">
                  <c:v>31479124.229144558</c:v>
                </c:pt>
                <c:pt idx="1">
                  <c:v>43716430.376785927</c:v>
                </c:pt>
                <c:pt idx="2">
                  <c:v>42437461.047529586</c:v>
                </c:pt>
                <c:pt idx="3">
                  <c:v>30832306.822249629</c:v>
                </c:pt>
                <c:pt idx="4">
                  <c:v>40056607.121314861</c:v>
                </c:pt>
                <c:pt idx="5">
                  <c:v>35252643.432800435</c:v>
                </c:pt>
                <c:pt idx="6">
                  <c:v>34409704.749282546</c:v>
                </c:pt>
                <c:pt idx="7">
                  <c:v>37625793.747462474</c:v>
                </c:pt>
                <c:pt idx="8">
                  <c:v>28473377.116074249</c:v>
                </c:pt>
                <c:pt idx="9">
                  <c:v>33597819.13685286</c:v>
                </c:pt>
                <c:pt idx="10">
                  <c:v>43016148.904686302</c:v>
                </c:pt>
              </c:numCache>
              <c:extLst/>
            </c:numRef>
          </c:val>
          <c:smooth val="0"/>
          <c:extLst>
            <c:ext xmlns:c16="http://schemas.microsoft.com/office/drawing/2014/chart" uri="{C3380CC4-5D6E-409C-BE32-E72D297353CC}">
              <c16:uniqueId val="{00000002-C8C8-40E4-ABB9-44F06BE32218}"/>
            </c:ext>
          </c:extLst>
        </c:ser>
        <c:ser>
          <c:idx val="3"/>
          <c:order val="3"/>
          <c:tx>
            <c:v>Kootha+Surjek+Jutik</c:v>
          </c:tx>
          <c:spPr>
            <a:ln w="28575" cap="rnd">
              <a:solidFill>
                <a:schemeClr val="accent4"/>
              </a:solidFill>
              <a:round/>
            </a:ln>
            <a:effectLst/>
          </c:spPr>
          <c:marker>
            <c:symbol val="none"/>
          </c:marker>
          <c:cat>
            <c:numRef>
              <c:f>'Economic Cost Analysis'!$H$10:$R$10</c:f>
              <c:numCache>
                <c:formatCode>mmm\-yy</c:formatCode>
                <c:ptCount val="11"/>
                <c:pt idx="0">
                  <c:v>41487</c:v>
                </c:pt>
                <c:pt idx="1">
                  <c:v>41518</c:v>
                </c:pt>
                <c:pt idx="2">
                  <c:v>41548</c:v>
                </c:pt>
                <c:pt idx="3">
                  <c:v>41579</c:v>
                </c:pt>
                <c:pt idx="4">
                  <c:v>41609</c:v>
                </c:pt>
                <c:pt idx="5">
                  <c:v>41640</c:v>
                </c:pt>
                <c:pt idx="6">
                  <c:v>41671</c:v>
                </c:pt>
                <c:pt idx="7">
                  <c:v>41699</c:v>
                </c:pt>
                <c:pt idx="8">
                  <c:v>41730</c:v>
                </c:pt>
                <c:pt idx="9">
                  <c:v>41760</c:v>
                </c:pt>
                <c:pt idx="10">
                  <c:v>41791</c:v>
                </c:pt>
              </c:numCache>
              <c:extLst/>
            </c:numRef>
          </c:cat>
          <c:val>
            <c:numRef>
              <c:f>'Economic Cost Analysis'!$H$62:$S$62</c:f>
              <c:numCache>
                <c:formatCode>"$"#,##0.00;[Red]\-"$"#,##0.00</c:formatCode>
                <c:ptCount val="12"/>
                <c:pt idx="0">
                  <c:v>40083392.414844856</c:v>
                </c:pt>
                <c:pt idx="1">
                  <c:v>43723249.193160832</c:v>
                </c:pt>
                <c:pt idx="2">
                  <c:v>48886636.356341936</c:v>
                </c:pt>
                <c:pt idx="3">
                  <c:v>56088102.230227396</c:v>
                </c:pt>
                <c:pt idx="4">
                  <c:v>39044842.053719014</c:v>
                </c:pt>
                <c:pt idx="5">
                  <c:v>38918514.17405533</c:v>
                </c:pt>
                <c:pt idx="6">
                  <c:v>41543319.627670586</c:v>
                </c:pt>
                <c:pt idx="7">
                  <c:v>35585926.820374347</c:v>
                </c:pt>
                <c:pt idx="8">
                  <c:v>35928208.36041636</c:v>
                </c:pt>
                <c:pt idx="9">
                  <c:v>41013913.758286819</c:v>
                </c:pt>
                <c:pt idx="10">
                  <c:v>37418278.653587282</c:v>
                </c:pt>
                <c:pt idx="11">
                  <c:v>40721955.036810517</c:v>
                </c:pt>
              </c:numCache>
              <c:extLst/>
            </c:numRef>
          </c:val>
          <c:smooth val="0"/>
          <c:extLst>
            <c:ext xmlns:c16="http://schemas.microsoft.com/office/drawing/2014/chart" uri="{C3380CC4-5D6E-409C-BE32-E72D297353CC}">
              <c16:uniqueId val="{00000003-C8C8-40E4-ABB9-44F06BE32218}"/>
            </c:ext>
          </c:extLst>
        </c:ser>
        <c:dLbls>
          <c:showLegendKey val="0"/>
          <c:showVal val="0"/>
          <c:showCatName val="0"/>
          <c:showSerName val="0"/>
          <c:showPercent val="0"/>
          <c:showBubbleSize val="0"/>
        </c:dLbls>
        <c:smooth val="0"/>
        <c:axId val="1913672623"/>
        <c:axId val="1188089119"/>
      </c:lineChart>
      <c:dateAx>
        <c:axId val="1913672623"/>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88089119"/>
        <c:crosses val="autoZero"/>
        <c:auto val="1"/>
        <c:lblOffset val="100"/>
        <c:baseTimeUnit val="months"/>
      </c:dateAx>
      <c:valAx>
        <c:axId val="1188089119"/>
        <c:scaling>
          <c:orientation val="minMax"/>
        </c:scaling>
        <c:delete val="0"/>
        <c:axPos val="l"/>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13672623"/>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Kootha Cost to Produce vs.</a:t>
            </a:r>
            <a:r>
              <a:rPr lang="en-US" baseline="0"/>
              <a:t> Volume of Water Produced</a:t>
            </a:r>
            <a:endParaRPr lang="en-US"/>
          </a:p>
        </c:rich>
      </c:tx>
      <c:layout>
        <c:manualLayout>
          <c:xMode val="edge"/>
          <c:yMode val="edge"/>
          <c:x val="0.42338407422077812"/>
          <c:y val="2.535212673401726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'Economic Cost Analysis'!$G$21:$R$21</c:f>
              <c:numCache>
                <c:formatCode>#,##0.00</c:formatCode>
                <c:ptCount val="12"/>
                <c:pt idx="0">
                  <c:v>181.933291</c:v>
                </c:pt>
                <c:pt idx="1">
                  <c:v>187.44394299999999</c:v>
                </c:pt>
                <c:pt idx="2">
                  <c:v>184.77365699999999</c:v>
                </c:pt>
                <c:pt idx="3">
                  <c:v>191.54109299999999</c:v>
                </c:pt>
                <c:pt idx="4">
                  <c:v>98.096062000000003</c:v>
                </c:pt>
                <c:pt idx="5">
                  <c:v>185.30685299999999</c:v>
                </c:pt>
                <c:pt idx="6">
                  <c:v>186.90143900000001</c:v>
                </c:pt>
                <c:pt idx="7">
                  <c:v>158.58676500000001</c:v>
                </c:pt>
                <c:pt idx="8">
                  <c:v>191.40367599999999</c:v>
                </c:pt>
                <c:pt idx="9">
                  <c:v>171.057864</c:v>
                </c:pt>
                <c:pt idx="10">
                  <c:v>169.28699900000001</c:v>
                </c:pt>
                <c:pt idx="11">
                  <c:v>142.50871699999999</c:v>
                </c:pt>
              </c:numCache>
            </c:numRef>
          </c:xVal>
          <c:yVal>
            <c:numRef>
              <c:f>'Economic Cost Analysis'!$G$22:$R$22</c:f>
              <c:numCache>
                <c:formatCode>"$"#,##0.00;[Red]\-"$"#,##0.00\ "$/ML"</c:formatCode>
                <c:ptCount val="12"/>
                <c:pt idx="0">
                  <c:v>19008554.4604031</c:v>
                </c:pt>
                <c:pt idx="1">
                  <c:v>25492172.623052564</c:v>
                </c:pt>
                <c:pt idx="2">
                  <c:v>20246430.814356368</c:v>
                </c:pt>
                <c:pt idx="3">
                  <c:v>18538208.897820558</c:v>
                </c:pt>
                <c:pt idx="4">
                  <c:v>37173188.73459211</c:v>
                </c:pt>
                <c:pt idx="5">
                  <c:v>18926571.259334378</c:v>
                </c:pt>
                <c:pt idx="6">
                  <c:v>28088710.165040504</c:v>
                </c:pt>
                <c:pt idx="7">
                  <c:v>27869870.996564563</c:v>
                </c:pt>
                <c:pt idx="8">
                  <c:v>23038875.551690031</c:v>
                </c:pt>
                <c:pt idx="9">
                  <c:v>25835142.653285149</c:v>
                </c:pt>
                <c:pt idx="10">
                  <c:v>27720966.236714665</c:v>
                </c:pt>
                <c:pt idx="11">
                  <c:v>37542526.065045901</c:v>
                </c:pt>
              </c:numCache>
            </c:numRef>
          </c:yVal>
          <c:smooth val="0"/>
          <c:extLst>
            <c:ext xmlns:c16="http://schemas.microsoft.com/office/drawing/2014/chart" uri="{C3380CC4-5D6E-409C-BE32-E72D297353CC}">
              <c16:uniqueId val="{00000001-0409-4D4B-8773-BEC5AC5C5617}"/>
            </c:ext>
          </c:extLst>
        </c:ser>
        <c:dLbls>
          <c:showLegendKey val="0"/>
          <c:showVal val="0"/>
          <c:showCatName val="0"/>
          <c:showSerName val="0"/>
          <c:showPercent val="0"/>
          <c:showBubbleSize val="0"/>
        </c:dLbls>
        <c:axId val="1475818671"/>
        <c:axId val="1468343727"/>
      </c:scatterChart>
      <c:valAx>
        <c:axId val="147581867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Volume</a:t>
                </a:r>
                <a:r>
                  <a:rPr lang="en-US" baseline="0"/>
                  <a:t> of Water (GL)</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8343727"/>
        <c:crosses val="autoZero"/>
        <c:crossBetween val="midCat"/>
      </c:valAx>
      <c:valAx>
        <c:axId val="1468343727"/>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Cost</a:t>
                </a:r>
                <a:r>
                  <a:rPr lang="en-US" baseline="0"/>
                  <a:t> to Produce ($/ML)</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75818671"/>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Surjek Cost to Produce vs. Volume of Water Produced</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'Economic Cost Analysis'!$G$32:$R$32</c:f>
              <c:numCache>
                <c:formatCode>#,##0.00</c:formatCode>
                <c:ptCount val="12"/>
                <c:pt idx="0">
                  <c:v>214.968999</c:v>
                </c:pt>
                <c:pt idx="1">
                  <c:v>228.199051</c:v>
                </c:pt>
                <c:pt idx="2">
                  <c:v>216.53646700000002</c:v>
                </c:pt>
                <c:pt idx="3">
                  <c:v>236.760276</c:v>
                </c:pt>
                <c:pt idx="4">
                  <c:v>232.052864</c:v>
                </c:pt>
                <c:pt idx="5">
                  <c:v>240.21016</c:v>
                </c:pt>
                <c:pt idx="6">
                  <c:v>288.160549</c:v>
                </c:pt>
                <c:pt idx="7">
                  <c:v>306.884524</c:v>
                </c:pt>
                <c:pt idx="8">
                  <c:v>367.65100600000005</c:v>
                </c:pt>
                <c:pt idx="9">
                  <c:v>351.99016599999999</c:v>
                </c:pt>
                <c:pt idx="10">
                  <c:v>362.822</c:v>
                </c:pt>
                <c:pt idx="11">
                  <c:v>260.31229999999999</c:v>
                </c:pt>
              </c:numCache>
            </c:numRef>
          </c:xVal>
          <c:yVal>
            <c:numRef>
              <c:f>'Economic Cost Analysis'!$G$33:$R$33</c:f>
              <c:numCache>
                <c:formatCode>"$"#,##0.00;[Red]\-"$"#,##0.00\ "$/ML"</c:formatCode>
                <c:ptCount val="12"/>
                <c:pt idx="0">
                  <c:v>52749704.483604208</c:v>
                </c:pt>
                <c:pt idx="1">
                  <c:v>59863878.813385598</c:v>
                </c:pt>
                <c:pt idx="2">
                  <c:v>63762690.282929726</c:v>
                </c:pt>
                <c:pt idx="3">
                  <c:v>78188472.724753365</c:v>
                </c:pt>
                <c:pt idx="4">
                  <c:v>86296565.119062245</c:v>
                </c:pt>
                <c:pt idx="5">
                  <c:v>53948353.573134474</c:v>
                </c:pt>
                <c:pt idx="6">
                  <c:v>48540531.907011323</c:v>
                </c:pt>
                <c:pt idx="7">
                  <c:v>53663485.346415199</c:v>
                </c:pt>
                <c:pt idx="8">
                  <c:v>40836500.744441323</c:v>
                </c:pt>
                <c:pt idx="9">
                  <c:v>45840777.989347592</c:v>
                </c:pt>
                <c:pt idx="10">
                  <c:v>52150567.77763202</c:v>
                </c:pt>
                <c:pt idx="11">
                  <c:v>32611103.369040955</c:v>
                </c:pt>
              </c:numCache>
            </c:numRef>
          </c:yVal>
          <c:smooth val="0"/>
          <c:extLst>
            <c:ext xmlns:c16="http://schemas.microsoft.com/office/drawing/2014/chart" uri="{C3380CC4-5D6E-409C-BE32-E72D297353CC}">
              <c16:uniqueId val="{00000001-3D40-435A-AF0B-7783439C45F2}"/>
            </c:ext>
          </c:extLst>
        </c:ser>
        <c:dLbls>
          <c:showLegendKey val="0"/>
          <c:showVal val="0"/>
          <c:showCatName val="0"/>
          <c:showSerName val="0"/>
          <c:showPercent val="0"/>
          <c:showBubbleSize val="0"/>
        </c:dLbls>
        <c:axId val="1501404271"/>
        <c:axId val="1469669855"/>
      </c:scatterChart>
      <c:valAx>
        <c:axId val="150140427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Volume</a:t>
                </a:r>
                <a:r>
                  <a:rPr lang="en-US" baseline="0"/>
                  <a:t> of Water (GL)</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69669855"/>
        <c:crosses val="autoZero"/>
        <c:crossBetween val="midCat"/>
      </c:valAx>
      <c:valAx>
        <c:axId val="1469669855"/>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Cpst</a:t>
                </a:r>
                <a:r>
                  <a:rPr lang="en-US" baseline="0"/>
                  <a:t> to Produce ($/ML)</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01404271"/>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Jutik Cost to Produce vs. Volume of Water Produced</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'Economic Cost Analysis'!$G$43:$R$43</c:f>
              <c:numCache>
                <c:formatCode>#,##0.00</c:formatCode>
                <c:ptCount val="12"/>
                <c:pt idx="0">
                  <c:v>250.24199099999998</c:v>
                </c:pt>
                <c:pt idx="1">
                  <c:v>206.740703</c:v>
                </c:pt>
                <c:pt idx="2">
                  <c:v>201.23546099999996</c:v>
                </c:pt>
                <c:pt idx="3">
                  <c:v>174.36956599999999</c:v>
                </c:pt>
                <c:pt idx="4">
                  <c:v>204.09105</c:v>
                </c:pt>
                <c:pt idx="5">
                  <c:v>146.35666599999999</c:v>
                </c:pt>
                <c:pt idx="6">
                  <c:v>204.20249700000002</c:v>
                </c:pt>
                <c:pt idx="7">
                  <c:v>217.43019900000002</c:v>
                </c:pt>
                <c:pt idx="8">
                  <c:v>230.98220000000001</c:v>
                </c:pt>
                <c:pt idx="9">
                  <c:v>236.441136</c:v>
                </c:pt>
                <c:pt idx="10">
                  <c:v>241.40736899999999</c:v>
                </c:pt>
                <c:pt idx="11">
                  <c:v>220.380334</c:v>
                </c:pt>
              </c:numCache>
            </c:numRef>
          </c:xVal>
          <c:yVal>
            <c:numRef>
              <c:f>'Economic Cost Analysis'!$G$44:$R$44</c:f>
              <c:numCache>
                <c:formatCode>"$"#,##0.00;[Red]\-"$"#,##0.00\ "$/ML"</c:formatCode>
                <c:ptCount val="12"/>
                <c:pt idx="0">
                  <c:v>32644395.721309703</c:v>
                </c:pt>
                <c:pt idx="1">
                  <c:v>31479124.229144558</c:v>
                </c:pt>
                <c:pt idx="2">
                  <c:v>43716430.376785927</c:v>
                </c:pt>
                <c:pt idx="3">
                  <c:v>42437461.047529586</c:v>
                </c:pt>
                <c:pt idx="4">
                  <c:v>30832306.822249629</c:v>
                </c:pt>
                <c:pt idx="5">
                  <c:v>40056607.121314861</c:v>
                </c:pt>
                <c:pt idx="6">
                  <c:v>35252643.432800435</c:v>
                </c:pt>
                <c:pt idx="7">
                  <c:v>34409704.749282546</c:v>
                </c:pt>
                <c:pt idx="8">
                  <c:v>37625793.747462474</c:v>
                </c:pt>
                <c:pt idx="9">
                  <c:v>28473377.116074249</c:v>
                </c:pt>
                <c:pt idx="10">
                  <c:v>33597819.13685286</c:v>
                </c:pt>
                <c:pt idx="11">
                  <c:v>43016148.904686302</c:v>
                </c:pt>
              </c:numCache>
            </c:numRef>
          </c:yVal>
          <c:smooth val="0"/>
          <c:extLst>
            <c:ext xmlns:c16="http://schemas.microsoft.com/office/drawing/2014/chart" uri="{C3380CC4-5D6E-409C-BE32-E72D297353CC}">
              <c16:uniqueId val="{00000001-BE80-4B5F-9BE8-E88D9047DD00}"/>
            </c:ext>
          </c:extLst>
        </c:ser>
        <c:dLbls>
          <c:showLegendKey val="0"/>
          <c:showVal val="0"/>
          <c:showCatName val="0"/>
          <c:showSerName val="0"/>
          <c:showPercent val="0"/>
          <c:showBubbleSize val="0"/>
        </c:dLbls>
        <c:axId val="1342321967"/>
        <c:axId val="1332294447"/>
      </c:scatterChart>
      <c:valAx>
        <c:axId val="134232196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Volume</a:t>
                </a:r>
                <a:r>
                  <a:rPr lang="en-US" baseline="0"/>
                  <a:t> of Water (GL)</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32294447"/>
        <c:crosses val="autoZero"/>
        <c:crossBetween val="midCat"/>
      </c:valAx>
      <c:valAx>
        <c:axId val="1332294447"/>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Cost</a:t>
                </a:r>
                <a:r>
                  <a:rPr lang="en-US" baseline="0"/>
                  <a:t> to Produce ($/ML)</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2321967"/>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Macro Overall</a:t>
            </a:r>
            <a:r>
              <a:rPr lang="en-US" baseline="0"/>
              <a:t> Soft Water (Jan-14 to Dec-14)</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'Economic Market Analysis'!$C$21:$N$21</c:f>
              <c:numCache>
                <c:formatCode>"$"#,##0.00</c:formatCode>
                <c:ptCount val="12"/>
                <c:pt idx="0">
                  <c:v>89.334249999999997</c:v>
                </c:pt>
                <c:pt idx="1">
                  <c:v>56.500749999999996</c:v>
                </c:pt>
                <c:pt idx="2">
                  <c:v>69.394666666666595</c:v>
                </c:pt>
                <c:pt idx="3">
                  <c:v>53.714300000000001</c:v>
                </c:pt>
                <c:pt idx="4">
                  <c:v>44.181666666666601</c:v>
                </c:pt>
                <c:pt idx="5">
                  <c:v>53.580699999999901</c:v>
                </c:pt>
                <c:pt idx="6">
                  <c:v>80.355500000000006</c:v>
                </c:pt>
                <c:pt idx="7">
                  <c:v>97.3719999999999</c:v>
                </c:pt>
                <c:pt idx="8">
                  <c:v>71.976583333333295</c:v>
                </c:pt>
                <c:pt idx="9">
                  <c:v>41.709600000000002</c:v>
                </c:pt>
                <c:pt idx="10">
                  <c:v>54.774374999999999</c:v>
                </c:pt>
                <c:pt idx="11">
                  <c:v>51.697249999999997</c:v>
                </c:pt>
              </c:numCache>
            </c:numRef>
          </c:xVal>
          <c:yVal>
            <c:numRef>
              <c:f>'Economic Market Analysis'!$C$22:$N$22</c:f>
              <c:numCache>
                <c:formatCode>#,##0.00</c:formatCode>
                <c:ptCount val="12"/>
                <c:pt idx="0">
                  <c:v>2744.570530306245</c:v>
                </c:pt>
                <c:pt idx="1">
                  <c:v>2115.294528795825</c:v>
                </c:pt>
                <c:pt idx="2">
                  <c:v>2151.1157345666597</c:v>
                </c:pt>
                <c:pt idx="3">
                  <c:v>2004.6686956249901</c:v>
                </c:pt>
                <c:pt idx="4">
                  <c:v>1911.7298337437451</c:v>
                </c:pt>
                <c:pt idx="5">
                  <c:v>2200.6787575349899</c:v>
                </c:pt>
                <c:pt idx="6">
                  <c:v>2479.6234272218749</c:v>
                </c:pt>
                <c:pt idx="7">
                  <c:v>2443.8685007458298</c:v>
                </c:pt>
                <c:pt idx="8">
                  <c:v>2090.5986287916598</c:v>
                </c:pt>
                <c:pt idx="9">
                  <c:v>2026.5466180458252</c:v>
                </c:pt>
                <c:pt idx="10">
                  <c:v>2103.6451441604149</c:v>
                </c:pt>
                <c:pt idx="11">
                  <c:v>1853.60281700833</c:v>
                </c:pt>
              </c:numCache>
            </c:numRef>
          </c:yVal>
          <c:smooth val="0"/>
          <c:extLst>
            <c:ext xmlns:c16="http://schemas.microsoft.com/office/drawing/2014/chart" uri="{C3380CC4-5D6E-409C-BE32-E72D297353CC}">
              <c16:uniqueId val="{00000001-A106-4D1F-9094-594791F778CD}"/>
            </c:ext>
          </c:extLst>
        </c:ser>
        <c:dLbls>
          <c:showLegendKey val="0"/>
          <c:showVal val="0"/>
          <c:showCatName val="0"/>
          <c:showSerName val="0"/>
          <c:showPercent val="0"/>
          <c:showBubbleSize val="0"/>
        </c:dLbls>
        <c:axId val="1275570863"/>
        <c:axId val="964102271"/>
      </c:scatterChart>
      <c:valAx>
        <c:axId val="127557086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Avg.</a:t>
                </a:r>
                <a:r>
                  <a:rPr lang="en-US" baseline="0"/>
                  <a:t> WMBP</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64102271"/>
        <c:crosses val="autoZero"/>
        <c:crossBetween val="midCat"/>
      </c:valAx>
      <c:valAx>
        <c:axId val="964102271"/>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Avg.</a:t>
                </a:r>
                <a:r>
                  <a:rPr lang="en-US" baseline="0"/>
                  <a:t> Quantity of Water (Giga-Liters)</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7557086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Macro Overall</a:t>
            </a:r>
            <a:r>
              <a:rPr lang="en-US" baseline="0"/>
              <a:t> Hard Water (Jan-14 to Dec-14)</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'Economic Market Analysis'!$C$18:$N$18</c:f>
              <c:numCache>
                <c:formatCode>"$"#,##0.00</c:formatCode>
                <c:ptCount val="12"/>
                <c:pt idx="0">
                  <c:v>108.18749999999901</c:v>
                </c:pt>
                <c:pt idx="1">
                  <c:v>112.41</c:v>
                </c:pt>
                <c:pt idx="2">
                  <c:v>110.425</c:v>
                </c:pt>
                <c:pt idx="3">
                  <c:v>94.158333333333303</c:v>
                </c:pt>
                <c:pt idx="4">
                  <c:v>95.897499999999994</c:v>
                </c:pt>
                <c:pt idx="5">
                  <c:v>89.527999999999906</c:v>
                </c:pt>
                <c:pt idx="6">
                  <c:v>94.661249999999995</c:v>
                </c:pt>
                <c:pt idx="7">
                  <c:v>92.579166666666595</c:v>
                </c:pt>
                <c:pt idx="8">
                  <c:v>94.0058333333333</c:v>
                </c:pt>
                <c:pt idx="9">
                  <c:v>95.185833333333306</c:v>
                </c:pt>
                <c:pt idx="10">
                  <c:v>92.434166666666599</c:v>
                </c:pt>
                <c:pt idx="11">
                  <c:v>94.431666666666601</c:v>
                </c:pt>
              </c:numCache>
            </c:numRef>
          </c:xVal>
          <c:yVal>
            <c:numRef>
              <c:f>'Economic Market Analysis'!$C$19:$N$19</c:f>
              <c:numCache>
                <c:formatCode>#,##0.00</c:formatCode>
                <c:ptCount val="12"/>
                <c:pt idx="0">
                  <c:v>2744.570530306245</c:v>
                </c:pt>
                <c:pt idx="1">
                  <c:v>2115.294528795825</c:v>
                </c:pt>
                <c:pt idx="2">
                  <c:v>2151.1157345666597</c:v>
                </c:pt>
                <c:pt idx="3">
                  <c:v>2004.6686956249901</c:v>
                </c:pt>
                <c:pt idx="4">
                  <c:v>1911.7298337437451</c:v>
                </c:pt>
                <c:pt idx="5">
                  <c:v>2200.6787575349899</c:v>
                </c:pt>
                <c:pt idx="6">
                  <c:v>2479.6234272218749</c:v>
                </c:pt>
                <c:pt idx="7">
                  <c:v>2443.8685007458298</c:v>
                </c:pt>
                <c:pt idx="8">
                  <c:v>2090.5986287916598</c:v>
                </c:pt>
                <c:pt idx="9">
                  <c:v>2026.5466180458252</c:v>
                </c:pt>
                <c:pt idx="10">
                  <c:v>2103.6451441604149</c:v>
                </c:pt>
                <c:pt idx="11">
                  <c:v>1853.60281700833</c:v>
                </c:pt>
              </c:numCache>
            </c:numRef>
          </c:yVal>
          <c:smooth val="0"/>
          <c:extLst>
            <c:ext xmlns:c16="http://schemas.microsoft.com/office/drawing/2014/chart" uri="{C3380CC4-5D6E-409C-BE32-E72D297353CC}">
              <c16:uniqueId val="{00000001-6B9B-4F74-B0A3-BDFE12C13E2E}"/>
            </c:ext>
          </c:extLst>
        </c:ser>
        <c:dLbls>
          <c:showLegendKey val="0"/>
          <c:showVal val="0"/>
          <c:showCatName val="0"/>
          <c:showSerName val="0"/>
          <c:showPercent val="0"/>
          <c:showBubbleSize val="0"/>
        </c:dLbls>
        <c:axId val="970037503"/>
        <c:axId val="865546223"/>
      </c:scatterChart>
      <c:valAx>
        <c:axId val="970037503"/>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Avg.</a:t>
                </a:r>
                <a:r>
                  <a:rPr lang="en-US" baseline="0"/>
                  <a:t> WMBP</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quot;$&quot;#,##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5546223"/>
        <c:crosses val="autoZero"/>
        <c:crossBetween val="midCat"/>
      </c:valAx>
      <c:valAx>
        <c:axId val="865546223"/>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Avg.</a:t>
                </a:r>
                <a:r>
                  <a:rPr lang="en-US" baseline="0"/>
                  <a:t> Quantity of Water (Giga-Liters)</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7003750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B2C4C2-2D36-4DCE-92DC-7F8FD612207D}" type="datetimeFigureOut">
              <a:rPr lang="en-AU" smtClean="0"/>
              <a:t>12/09/2023</a:t>
            </a:fld>
            <a:endParaRPr lang="en-AU"/>
          </a:p>
        </p:txBody>
      </p:sp>
      <p:sp>
        <p:nvSpPr>
          <p:cNvPr id="4" name="Slide Image Placeholder 3"/>
          <p:cNvSpPr>
            <a:spLocks noGrp="1" noRot="1" noChangeAspect="1"/>
          </p:cNvSpPr>
          <p:nvPr>
            <p:ph type="sldImg" idx="2"/>
          </p:nvPr>
        </p:nvSpPr>
        <p:spPr>
          <a:xfrm>
            <a:off x="1373188" y="1143000"/>
            <a:ext cx="4111625"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A352E8-A3D8-466D-9C64-BEFAB9E6BDD7}" type="slidenum">
              <a:rPr lang="en-AU" smtClean="0"/>
              <a:t>‹#›</a:t>
            </a:fld>
            <a:endParaRPr lang="en-AU"/>
          </a:p>
        </p:txBody>
      </p:sp>
    </p:spTree>
    <p:extLst>
      <p:ext uri="{BB962C8B-B14F-4D97-AF65-F5344CB8AC3E}">
        <p14:creationId xmlns:p14="http://schemas.microsoft.com/office/powerpoint/2010/main" val="25345672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1.xml"/><Relationship Id="rId1" Type="http://schemas.openxmlformats.org/officeDocument/2006/relationships/tags" Target="../tags/tag20.xml"/><Relationship Id="rId5" Type="http://schemas.openxmlformats.org/officeDocument/2006/relationships/image" Target="../media/image2.emf"/><Relationship Id="rId4" Type="http://schemas.openxmlformats.org/officeDocument/2006/relationships/oleObject" Target="../embeddings/oleObject2.bin"/></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bwMode="auto">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124196405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353" imgH="353" progId="TCLayout.ActiveDocument.1">
                  <p:embed/>
                </p:oleObj>
              </mc:Choice>
              <mc:Fallback>
                <p:oleObj name="think-cell Slide" r:id="rId4" imgW="353" imgH="353"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4" name="Working Draft Text" hidden="1"/>
          <p:cNvSpPr txBox="1">
            <a:spLocks noChangeArrowheads="1"/>
          </p:cNvSpPr>
          <p:nvPr/>
        </p:nvSpPr>
        <p:spPr bwMode="ltGray">
          <a:xfrm>
            <a:off x="4030876" y="132157"/>
            <a:ext cx="881652"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800" b="1" baseline="0" noProof="0" dirty="0">
                <a:solidFill>
                  <a:schemeClr val="tx1"/>
                </a:solidFill>
                <a:latin typeface="+mn-lt"/>
                <a:ea typeface="Arial Unicode MS" pitchFamily="34" charset="-128"/>
                <a:cs typeface="Arial Unicode MS" pitchFamily="34" charset="-128"/>
              </a:rPr>
              <a:t>WORKING DRAFT</a:t>
            </a:r>
          </a:p>
        </p:txBody>
      </p:sp>
      <p:sp>
        <p:nvSpPr>
          <p:cNvPr id="7" name="Printed" hidden="1"/>
          <p:cNvSpPr txBox="1">
            <a:spLocks noChangeArrowheads="1"/>
          </p:cNvSpPr>
          <p:nvPr/>
        </p:nvSpPr>
        <p:spPr bwMode="ltGray">
          <a:xfrm>
            <a:off x="4030876" y="436846"/>
            <a:ext cx="2189702"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800" baseline="0" noProof="0">
                <a:solidFill>
                  <a:schemeClr val="tx1"/>
                </a:solidFill>
                <a:latin typeface="+mn-lt"/>
                <a:ea typeface="Arial Unicode MS" pitchFamily="34" charset="-128"/>
                <a:cs typeface="Arial Unicode MS" pitchFamily="34" charset="-128"/>
              </a:rPr>
              <a:t>Printed 2/27/2017 7:03 AM India Standard Time</a:t>
            </a:r>
            <a:endParaRPr lang="en-US" sz="800" baseline="0" noProof="0" dirty="0">
              <a:solidFill>
                <a:schemeClr val="tx1"/>
              </a:solidFill>
              <a:latin typeface="+mn-lt"/>
              <a:ea typeface="Arial Unicode MS" pitchFamily="34" charset="-128"/>
              <a:cs typeface="Arial Unicode MS" pitchFamily="34" charset="-128"/>
            </a:endParaRPr>
          </a:p>
        </p:txBody>
      </p:sp>
      <p:sp>
        <p:nvSpPr>
          <p:cNvPr id="6" name="Working Draft" hidden="1"/>
          <p:cNvSpPr txBox="1">
            <a:spLocks noChangeArrowheads="1"/>
          </p:cNvSpPr>
          <p:nvPr/>
        </p:nvSpPr>
        <p:spPr bwMode="ltGray">
          <a:xfrm>
            <a:off x="4030876" y="277771"/>
            <a:ext cx="2922275"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AU" sz="800" baseline="0" noProof="0">
                <a:solidFill>
                  <a:schemeClr val="tx1"/>
                </a:solidFill>
                <a:latin typeface="+mn-lt"/>
                <a:ea typeface="Arial Unicode MS" pitchFamily="34" charset="-128"/>
                <a:cs typeface="Arial Unicode MS" pitchFamily="34" charset="-128"/>
              </a:rPr>
              <a:t>Last Modified 10/03/2017 4:54 PM W. Australia Standard Time</a:t>
            </a:r>
            <a:endParaRPr lang="en-US" sz="800" baseline="0" noProof="0" dirty="0">
              <a:solidFill>
                <a:schemeClr val="tx1"/>
              </a:solidFill>
              <a:latin typeface="+mn-lt"/>
              <a:ea typeface="Arial Unicode MS" pitchFamily="34" charset="-128"/>
              <a:cs typeface="Arial Unicode MS" pitchFamily="34" charset="-128"/>
            </a:endParaRPr>
          </a:p>
        </p:txBody>
      </p:sp>
      <p:sp>
        <p:nvSpPr>
          <p:cNvPr id="9" name="Document type" hidden="1"/>
          <p:cNvSpPr txBox="1">
            <a:spLocks noChangeArrowheads="1"/>
          </p:cNvSpPr>
          <p:nvPr/>
        </p:nvSpPr>
        <p:spPr bwMode="ltGray">
          <a:xfrm>
            <a:off x="4030876" y="5305595"/>
            <a:ext cx="4769712"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t">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1400" baseline="0" noProof="0" dirty="0">
                <a:solidFill>
                  <a:schemeClr val="tx1"/>
                </a:solidFill>
                <a:latin typeface="+mn-lt"/>
              </a:rPr>
              <a:t>Document type | Date</a:t>
            </a:r>
          </a:p>
        </p:txBody>
      </p:sp>
      <p:sp>
        <p:nvSpPr>
          <p:cNvPr id="19" name="doc id"/>
          <p:cNvSpPr>
            <a:spLocks noChangeArrowheads="1"/>
          </p:cNvSpPr>
          <p:nvPr userDrawn="1">
            <p:custDataLst>
              <p:tags r:id="rId2"/>
            </p:custDataLst>
          </p:nvPr>
        </p:nvSpPr>
        <p:spPr bwMode="auto">
          <a:xfrm>
            <a:off x="8132763" y="36513"/>
            <a:ext cx="657225" cy="122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895350"/>
            <a:endParaRPr lang="en-US" sz="800" baseline="0" noProof="0" dirty="0">
              <a:solidFill>
                <a:schemeClr val="bg1"/>
              </a:solidFill>
              <a:latin typeface="+mn-lt"/>
              <a:ea typeface="+mn-ea"/>
            </a:endParaRPr>
          </a:p>
        </p:txBody>
      </p:sp>
      <p:sp>
        <p:nvSpPr>
          <p:cNvPr id="13314" name="Rectangle 1026"/>
          <p:cNvSpPr>
            <a:spLocks noGrp="1" noChangeArrowheads="1"/>
          </p:cNvSpPr>
          <p:nvPr>
            <p:ph type="ctrTitle"/>
          </p:nvPr>
        </p:nvSpPr>
        <p:spPr bwMode="ltGray">
          <a:xfrm>
            <a:off x="4030876" y="650494"/>
            <a:ext cx="4769711" cy="984885"/>
          </a:xfrm>
          <a:prstGeom prst="rect">
            <a:avLst/>
          </a:prstGeom>
        </p:spPr>
        <p:txBody>
          <a:bodyPr wrap="square">
            <a:spAutoFit/>
          </a:bodyPr>
          <a:lstStyle>
            <a:lvl1pPr>
              <a:defRPr sz="3200" b="0" baseline="0">
                <a:solidFill>
                  <a:schemeClr val="tx1"/>
                </a:solidFill>
                <a:latin typeface="+mj-lt"/>
                <a:ea typeface="Arial Unicode MS" pitchFamily="34" charset="-128"/>
                <a:cs typeface="Arial Unicode MS" pitchFamily="34" charset="-128"/>
              </a:defRPr>
            </a:lvl1pPr>
          </a:lstStyle>
          <a:p>
            <a:pPr lvl="0"/>
            <a:r>
              <a:rPr lang="en-US" noProof="0"/>
              <a:t>Click to edit Master title style</a:t>
            </a:r>
            <a:endParaRPr lang="en-US" noProof="0" dirty="0"/>
          </a:p>
        </p:txBody>
      </p:sp>
      <p:sp>
        <p:nvSpPr>
          <p:cNvPr id="13315" name="Rectangle 1027"/>
          <p:cNvSpPr>
            <a:spLocks noGrp="1" noChangeArrowheads="1"/>
          </p:cNvSpPr>
          <p:nvPr>
            <p:ph type="subTitle" idx="1"/>
          </p:nvPr>
        </p:nvSpPr>
        <p:spPr bwMode="ltGray">
          <a:xfrm>
            <a:off x="4030876" y="1887470"/>
            <a:ext cx="4769712" cy="215444"/>
          </a:xfrm>
        </p:spPr>
        <p:txBody>
          <a:bodyPr wrap="square">
            <a:spAutoFit/>
          </a:bodyPr>
          <a:lstStyle>
            <a:lvl1pPr>
              <a:defRPr sz="1400" cap="none" baseline="0">
                <a:solidFill>
                  <a:schemeClr val="tx1"/>
                </a:solidFill>
                <a:latin typeface="+mj-lt"/>
                <a:ea typeface="Arial Unicode MS" pitchFamily="34" charset="-128"/>
                <a:cs typeface="Arial Unicode MS" pitchFamily="34" charset="-128"/>
              </a:defRPr>
            </a:lvl1pPr>
          </a:lstStyle>
          <a:p>
            <a:pPr lvl="0"/>
            <a:r>
              <a:rPr lang="en-US" noProof="0"/>
              <a:t>Click to edit Master subtitle style</a:t>
            </a:r>
            <a:endParaRPr lang="en-US" noProof="0" dirty="0"/>
          </a:p>
        </p:txBody>
      </p:sp>
      <p:sp>
        <p:nvSpPr>
          <p:cNvPr id="20" name="Rectangle 19"/>
          <p:cNvSpPr/>
          <p:nvPr userDrawn="1"/>
        </p:nvSpPr>
        <p:spPr bwMode="ltGray">
          <a:xfrm>
            <a:off x="3175" y="6233824"/>
            <a:ext cx="8958263" cy="487652"/>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2" name="Rectangle 11"/>
          <p:cNvSpPr/>
          <p:nvPr userDrawn="1"/>
        </p:nvSpPr>
        <p:spPr bwMode="ltGray">
          <a:xfrm>
            <a:off x="0" y="6187568"/>
            <a:ext cx="8961438" cy="45719"/>
          </a:xfrm>
          <a:prstGeom prst="rect">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Tree>
    <p:extLst>
      <p:ext uri="{BB962C8B-B14F-4D97-AF65-F5344CB8AC3E}">
        <p14:creationId xmlns:p14="http://schemas.microsoft.com/office/powerpoint/2010/main" val="111865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1"/>
        </a:solidFill>
        <a:effectLst/>
      </p:bgPr>
    </p:bg>
    <p:spTree>
      <p:nvGrpSpPr>
        <p:cNvPr id="1" name=""/>
        <p:cNvGrpSpPr/>
        <p:nvPr/>
      </p:nvGrpSpPr>
      <p:grpSpPr>
        <a:xfrm>
          <a:off x="0" y="0"/>
          <a:ext cx="0" cy="0"/>
          <a:chOff x="0" y="0"/>
          <a:chExt cx="0" cy="0"/>
        </a:xfrm>
      </p:grpSpPr>
      <p:sp>
        <p:nvSpPr>
          <p:cNvPr id="2" name="2. Slide Title"/>
          <p:cNvSpPr>
            <a:spLocks noGrp="1"/>
          </p:cNvSpPr>
          <p:nvPr>
            <p:ph type="title"/>
          </p:nvPr>
        </p:nvSpPr>
        <p:spPr bwMode="auto"/>
        <p:txBody>
          <a:bodyPr/>
          <a:lstStyle>
            <a:lvl1pPr>
              <a:defRPr>
                <a:latin typeface="+mj-lt"/>
                <a:ea typeface="Arial Unicode MS" pitchFamily="34" charset="-128"/>
                <a:cs typeface="Arial Unicode MS" pitchFamily="34" charset="-128"/>
              </a:defRPr>
            </a:lvl1pPr>
          </a:lstStyle>
          <a:p>
            <a:r>
              <a:rPr lang="en-US"/>
              <a:t>Click to edit Master title style</a:t>
            </a:r>
            <a:endParaRPr lang="en-US" dirty="0"/>
          </a:p>
        </p:txBody>
      </p:sp>
    </p:spTree>
    <p:extLst>
      <p:ext uri="{BB962C8B-B14F-4D97-AF65-F5344CB8AC3E}">
        <p14:creationId xmlns:p14="http://schemas.microsoft.com/office/powerpoint/2010/main" val="448374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5.xml"/><Relationship Id="rId13" Type="http://schemas.openxmlformats.org/officeDocument/2006/relationships/tags" Target="../tags/tag10.xml"/><Relationship Id="rId18" Type="http://schemas.openxmlformats.org/officeDocument/2006/relationships/tags" Target="../tags/tag15.xml"/><Relationship Id="rId3" Type="http://schemas.openxmlformats.org/officeDocument/2006/relationships/theme" Target="../theme/theme1.xml"/><Relationship Id="rId21" Type="http://schemas.openxmlformats.org/officeDocument/2006/relationships/tags" Target="../tags/tag18.xml"/><Relationship Id="rId7" Type="http://schemas.openxmlformats.org/officeDocument/2006/relationships/tags" Target="../tags/tag4.xml"/><Relationship Id="rId12" Type="http://schemas.openxmlformats.org/officeDocument/2006/relationships/tags" Target="../tags/tag9.xml"/><Relationship Id="rId17" Type="http://schemas.openxmlformats.org/officeDocument/2006/relationships/tags" Target="../tags/tag14.xml"/><Relationship Id="rId2" Type="http://schemas.openxmlformats.org/officeDocument/2006/relationships/slideLayout" Target="../slideLayouts/slideLayout2.xml"/><Relationship Id="rId16" Type="http://schemas.openxmlformats.org/officeDocument/2006/relationships/tags" Target="../tags/tag13.xml"/><Relationship Id="rId20" Type="http://schemas.openxmlformats.org/officeDocument/2006/relationships/tags" Target="../tags/tag17.xml"/><Relationship Id="rId1" Type="http://schemas.openxmlformats.org/officeDocument/2006/relationships/slideLayout" Target="../slideLayouts/slideLayout1.xml"/><Relationship Id="rId6" Type="http://schemas.openxmlformats.org/officeDocument/2006/relationships/tags" Target="../tags/tag3.xml"/><Relationship Id="rId11" Type="http://schemas.openxmlformats.org/officeDocument/2006/relationships/tags" Target="../tags/tag8.xml"/><Relationship Id="rId24" Type="http://schemas.openxmlformats.org/officeDocument/2006/relationships/image" Target="../media/image1.emf"/><Relationship Id="rId5" Type="http://schemas.openxmlformats.org/officeDocument/2006/relationships/tags" Target="../tags/tag2.xml"/><Relationship Id="rId15" Type="http://schemas.openxmlformats.org/officeDocument/2006/relationships/tags" Target="../tags/tag12.xml"/><Relationship Id="rId23" Type="http://schemas.openxmlformats.org/officeDocument/2006/relationships/oleObject" Target="../embeddings/oleObject1.bin"/><Relationship Id="rId10" Type="http://schemas.openxmlformats.org/officeDocument/2006/relationships/tags" Target="../tags/tag7.xml"/><Relationship Id="rId19" Type="http://schemas.openxmlformats.org/officeDocument/2006/relationships/tags" Target="../tags/tag16.xml"/><Relationship Id="rId4" Type="http://schemas.openxmlformats.org/officeDocument/2006/relationships/tags" Target="../tags/tag1.xml"/><Relationship Id="rId9" Type="http://schemas.openxmlformats.org/officeDocument/2006/relationships/tags" Target="../tags/tag6.xml"/><Relationship Id="rId14" Type="http://schemas.openxmlformats.org/officeDocument/2006/relationships/tags" Target="../tags/tag11.xml"/><Relationship Id="rId22" Type="http://schemas.openxmlformats.org/officeDocument/2006/relationships/tags" Target="../tags/tag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4"/>
            </p:custDataLst>
            <p:extLst>
              <p:ext uri="{D42A27DB-BD31-4B8C-83A1-F6EECF244321}">
                <p14:modId xmlns:p14="http://schemas.microsoft.com/office/powerpoint/2010/main" val="201323714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name="think-cell Slide" r:id="rId23" imgW="270" imgH="270" progId="TCLayout.ActiveDocument.1">
                  <p:embed/>
                </p:oleObj>
              </mc:Choice>
              <mc:Fallback>
                <p:oleObj name="think-cell Slide" r:id="rId23" imgW="270" imgH="270" progId="TCLayout.ActiveDocument.1">
                  <p:embed/>
                  <p:pic>
                    <p:nvPicPr>
                      <p:cNvPr id="2" name="Object 1" hidden="1"/>
                      <p:cNvPicPr/>
                      <p:nvPr/>
                    </p:nvPicPr>
                    <p:blipFill>
                      <a:blip r:embed="rId24"/>
                      <a:stretch>
                        <a:fillRect/>
                      </a:stretch>
                    </p:blipFill>
                    <p:spPr>
                      <a:xfrm>
                        <a:off x="0" y="0"/>
                        <a:ext cx="158750" cy="158750"/>
                      </a:xfrm>
                      <a:prstGeom prst="rect">
                        <a:avLst/>
                      </a:prstGeom>
                    </p:spPr>
                  </p:pic>
                </p:oleObj>
              </mc:Fallback>
            </mc:AlternateContent>
          </a:graphicData>
        </a:graphic>
      </p:graphicFrame>
      <p:sp>
        <p:nvSpPr>
          <p:cNvPr id="1033" name="doc id"/>
          <p:cNvSpPr>
            <a:spLocks noChangeArrowheads="1"/>
          </p:cNvSpPr>
          <p:nvPr/>
        </p:nvSpPr>
        <p:spPr bwMode="auto">
          <a:xfrm>
            <a:off x="8132763" y="36513"/>
            <a:ext cx="657225" cy="122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lstStyle/>
          <a:p>
            <a:pPr algn="r" defTabSz="895350"/>
            <a:endParaRPr lang="en-US" sz="800" baseline="0" noProof="0" dirty="0">
              <a:solidFill>
                <a:schemeClr val="accent6"/>
              </a:solidFill>
              <a:latin typeface="+mn-lt"/>
              <a:ea typeface="+mn-ea"/>
            </a:endParaRPr>
          </a:p>
        </p:txBody>
      </p:sp>
      <p:sp>
        <p:nvSpPr>
          <p:cNvPr id="1034" name="Working Draft" hidden="1"/>
          <p:cNvSpPr txBox="1">
            <a:spLocks noChangeArrowheads="1"/>
          </p:cNvSpPr>
          <p:nvPr/>
        </p:nvSpPr>
        <p:spPr bwMode="auto">
          <a:xfrm rot="5400000">
            <a:off x="7799945" y="1940591"/>
            <a:ext cx="2183290" cy="92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AU" sz="600" baseline="0" noProof="0">
                <a:solidFill>
                  <a:schemeClr val="accent6"/>
                </a:solidFill>
                <a:latin typeface="+mn-lt"/>
                <a:ea typeface="+mn-ea"/>
              </a:rPr>
              <a:t>Last Modified 10/03/2017 4:54 PM W. Australia Standard Time</a:t>
            </a:r>
            <a:endParaRPr lang="en-US" baseline="0" noProof="0" dirty="0">
              <a:solidFill>
                <a:schemeClr val="accent6"/>
              </a:solidFill>
              <a:latin typeface="+mn-lt"/>
              <a:ea typeface="+mn-ea"/>
            </a:endParaRPr>
          </a:p>
        </p:txBody>
      </p:sp>
      <p:sp>
        <p:nvSpPr>
          <p:cNvPr id="1035" name="Printed" hidden="1"/>
          <p:cNvSpPr txBox="1">
            <a:spLocks noChangeArrowheads="1"/>
          </p:cNvSpPr>
          <p:nvPr/>
        </p:nvSpPr>
        <p:spPr bwMode="auto">
          <a:xfrm rot="5400000">
            <a:off x="8074057" y="4114417"/>
            <a:ext cx="1635063" cy="92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defRPr/>
            </a:pPr>
            <a:r>
              <a:rPr lang="en-US" sz="600" baseline="0" noProof="0">
                <a:solidFill>
                  <a:schemeClr val="accent6"/>
                </a:solidFill>
                <a:latin typeface="+mn-lt"/>
                <a:ea typeface="+mn-ea"/>
              </a:rPr>
              <a:t>Printed 2/27/2017 7:03 AM India Standard Time</a:t>
            </a:r>
            <a:endParaRPr lang="en-US" baseline="0" noProof="0" dirty="0">
              <a:solidFill>
                <a:schemeClr val="accent6"/>
              </a:solidFill>
              <a:latin typeface="+mn-lt"/>
              <a:ea typeface="+mn-ea"/>
            </a:endParaRPr>
          </a:p>
        </p:txBody>
      </p:sp>
      <p:sp>
        <p:nvSpPr>
          <p:cNvPr id="1036" name="Rectangle 286"/>
          <p:cNvSpPr>
            <a:spLocks noGrp="1" noChangeArrowheads="1"/>
          </p:cNvSpPr>
          <p:nvPr>
            <p:ph type="body" idx="1"/>
          </p:nvPr>
        </p:nvSpPr>
        <p:spPr bwMode="auto">
          <a:xfrm>
            <a:off x="2329657" y="2317778"/>
            <a:ext cx="4302125" cy="1231106"/>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9" name="Title Placeholder 2"/>
          <p:cNvSpPr>
            <a:spLocks noGrp="1" noChangeArrowheads="1"/>
          </p:cNvSpPr>
          <p:nvPr>
            <p:ph type="title"/>
          </p:nvPr>
        </p:nvSpPr>
        <p:spPr bwMode="auto">
          <a:xfrm>
            <a:off x="171451" y="185145"/>
            <a:ext cx="8618537"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p>
            <a:pPr lvl="0"/>
            <a:r>
              <a:rPr lang="en-US" noProof="0"/>
              <a:t>Click to edit Master title style</a:t>
            </a:r>
            <a:endParaRPr lang="en-US" noProof="0" dirty="0"/>
          </a:p>
        </p:txBody>
      </p:sp>
      <p:sp>
        <p:nvSpPr>
          <p:cNvPr id="10" name="1. On-page tracker" hidden="1"/>
          <p:cNvSpPr>
            <a:spLocks noChangeArrowheads="1"/>
          </p:cNvSpPr>
          <p:nvPr/>
        </p:nvSpPr>
        <p:spPr bwMode="auto">
          <a:xfrm>
            <a:off x="171450" y="35048"/>
            <a:ext cx="490519"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r>
              <a:rPr lang="en-US" sz="800" baseline="0" noProof="0" dirty="0">
                <a:solidFill>
                  <a:srgbClr val="808080"/>
                </a:solidFill>
                <a:latin typeface="+mn-lt"/>
                <a:ea typeface="+mj-ea"/>
              </a:rPr>
              <a:t>TRACKER</a:t>
            </a:r>
          </a:p>
        </p:txBody>
      </p:sp>
      <p:sp>
        <p:nvSpPr>
          <p:cNvPr id="11" name="3. Unit of measure" hidden="1"/>
          <p:cNvSpPr txBox="1">
            <a:spLocks noChangeArrowheads="1"/>
          </p:cNvSpPr>
          <p:nvPr/>
        </p:nvSpPr>
        <p:spPr bwMode="auto">
          <a:xfrm>
            <a:off x="171450" y="519908"/>
            <a:ext cx="8618537"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spAutoFit/>
          </a:bodyPr>
          <a:lstStyle>
            <a:lvl1pPr defTabSz="895350">
              <a:defRPr sz="2400">
                <a:solidFill>
                  <a:schemeClr val="tx1"/>
                </a:solidFill>
                <a:latin typeface="Arial" charset="0"/>
              </a:defRPr>
            </a:lvl1pPr>
            <a:lvl2pPr marL="447675" defTabSz="895350">
              <a:defRPr sz="2400">
                <a:solidFill>
                  <a:schemeClr val="tx1"/>
                </a:solidFill>
                <a:latin typeface="Arial" charset="0"/>
              </a:defRPr>
            </a:lvl2pPr>
            <a:lvl3pPr marL="895350" defTabSz="895350">
              <a:defRPr sz="2400">
                <a:solidFill>
                  <a:schemeClr val="tx1"/>
                </a:solidFill>
                <a:latin typeface="Arial" charset="0"/>
              </a:defRPr>
            </a:lvl3pPr>
            <a:lvl4pPr marL="1344613" defTabSz="895350">
              <a:defRPr sz="2400">
                <a:solidFill>
                  <a:schemeClr val="tx1"/>
                </a:solidFill>
                <a:latin typeface="Arial" charset="0"/>
              </a:defRPr>
            </a:lvl4pPr>
            <a:lvl5pPr marL="1792288" defTabSz="895350">
              <a:defRPr sz="2400">
                <a:solidFill>
                  <a:schemeClr val="tx1"/>
                </a:solidFill>
                <a:latin typeface="Arial" charset="0"/>
              </a:defRPr>
            </a:lvl5pPr>
            <a:lvl6pPr marL="2249488" defTabSz="895350" fontAlgn="base">
              <a:spcBef>
                <a:spcPct val="0"/>
              </a:spcBef>
              <a:spcAft>
                <a:spcPct val="0"/>
              </a:spcAft>
              <a:defRPr sz="2400">
                <a:solidFill>
                  <a:schemeClr val="tx1"/>
                </a:solidFill>
                <a:latin typeface="Arial" charset="0"/>
              </a:defRPr>
            </a:lvl6pPr>
            <a:lvl7pPr marL="2706688" defTabSz="895350" fontAlgn="base">
              <a:spcBef>
                <a:spcPct val="0"/>
              </a:spcBef>
              <a:spcAft>
                <a:spcPct val="0"/>
              </a:spcAft>
              <a:defRPr sz="2400">
                <a:solidFill>
                  <a:schemeClr val="tx1"/>
                </a:solidFill>
                <a:latin typeface="Arial" charset="0"/>
              </a:defRPr>
            </a:lvl7pPr>
            <a:lvl8pPr marL="3163888" defTabSz="895350" fontAlgn="base">
              <a:spcBef>
                <a:spcPct val="0"/>
              </a:spcBef>
              <a:spcAft>
                <a:spcPct val="0"/>
              </a:spcAft>
              <a:defRPr sz="2400">
                <a:solidFill>
                  <a:schemeClr val="tx1"/>
                </a:solidFill>
                <a:latin typeface="Arial" charset="0"/>
              </a:defRPr>
            </a:lvl8pPr>
            <a:lvl9pPr marL="3621088" defTabSz="895350" fontAlgn="base">
              <a:spcBef>
                <a:spcPct val="0"/>
              </a:spcBef>
              <a:spcAft>
                <a:spcPct val="0"/>
              </a:spcAft>
              <a:defRPr sz="2400">
                <a:solidFill>
                  <a:schemeClr val="tx1"/>
                </a:solidFill>
                <a:latin typeface="Arial" charset="0"/>
              </a:defRPr>
            </a:lvl9pPr>
          </a:lstStyle>
          <a:p>
            <a:pPr>
              <a:defRPr/>
            </a:pPr>
            <a:r>
              <a:rPr lang="en-US" sz="1600" baseline="0" noProof="0" dirty="0">
                <a:solidFill>
                  <a:srgbClr val="808080"/>
                </a:solidFill>
                <a:latin typeface="+mn-lt"/>
              </a:rPr>
              <a:t>Unit of measure</a:t>
            </a:r>
          </a:p>
        </p:txBody>
      </p:sp>
      <p:grpSp>
        <p:nvGrpSpPr>
          <p:cNvPr id="15" name="ACET" hidden="1"/>
          <p:cNvGrpSpPr>
            <a:grpSpLocks/>
          </p:cNvGrpSpPr>
          <p:nvPr/>
        </p:nvGrpSpPr>
        <p:grpSpPr bwMode="auto">
          <a:xfrm>
            <a:off x="2329657" y="1747865"/>
            <a:ext cx="4302125" cy="508000"/>
            <a:chOff x="915" y="710"/>
            <a:chExt cx="2686" cy="320"/>
          </a:xfrm>
        </p:grpSpPr>
        <p:cxnSp>
          <p:nvCxnSpPr>
            <p:cNvPr id="16" name="AutoShape 249"/>
            <p:cNvCxnSpPr>
              <a:cxnSpLocks noChangeShapeType="1"/>
              <a:stCxn id="17" idx="4"/>
              <a:endCxn id="17" idx="6"/>
            </p:cNvCxnSpPr>
            <p:nvPr/>
          </p:nvCxnSpPr>
          <p:spPr bwMode="auto">
            <a:xfrm>
              <a:off x="915" y="1030"/>
              <a:ext cx="2686" cy="0"/>
            </a:xfrm>
            <a:prstGeom prst="straightConnector1">
              <a:avLst/>
            </a:prstGeom>
            <a:noFill/>
            <a:ln w="9525">
              <a:solidFill>
                <a:srgbClr val="80808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 name="AutoShape 250"/>
            <p:cNvSpPr>
              <a:spLocks noChangeArrowheads="1"/>
            </p:cNvSpPr>
            <p:nvPr/>
          </p:nvSpPr>
          <p:spPr bwMode="auto">
            <a:xfrm>
              <a:off x="915" y="710"/>
              <a:ext cx="2686" cy="320"/>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18288" anchor="b">
              <a:spAutoFit/>
            </a:bodyPr>
            <a:lstStyle/>
            <a:p>
              <a:r>
                <a:rPr lang="en-US" b="1" baseline="0" noProof="0" dirty="0">
                  <a:latin typeface="+mn-lt"/>
                  <a:ea typeface="+mn-ea"/>
                </a:rPr>
                <a:t>Title</a:t>
              </a:r>
            </a:p>
            <a:p>
              <a:r>
                <a:rPr lang="en-US" baseline="0" noProof="0" dirty="0">
                  <a:solidFill>
                    <a:srgbClr val="808080"/>
                  </a:solidFill>
                  <a:latin typeface="+mn-lt"/>
                  <a:ea typeface="+mn-ea"/>
                </a:rPr>
                <a:t>Unit of measure</a:t>
              </a:r>
            </a:p>
          </p:txBody>
        </p:sp>
      </p:grpSp>
      <p:grpSp>
        <p:nvGrpSpPr>
          <p:cNvPr id="18" name="LegendBoxes" hidden="1"/>
          <p:cNvGrpSpPr>
            <a:grpSpLocks/>
          </p:cNvGrpSpPr>
          <p:nvPr/>
        </p:nvGrpSpPr>
        <p:grpSpPr bwMode="auto">
          <a:xfrm>
            <a:off x="8026400" y="237755"/>
            <a:ext cx="763588" cy="996951"/>
            <a:chOff x="4936" y="176"/>
            <a:chExt cx="481" cy="628"/>
          </a:xfrm>
        </p:grpSpPr>
        <p:sp>
          <p:nvSpPr>
            <p:cNvPr id="20" name="Legend1"/>
            <p:cNvSpPr>
              <a:spLocks noChangeArrowheads="1"/>
            </p:cNvSpPr>
            <p:nvPr/>
          </p:nvSpPr>
          <p:spPr bwMode="auto">
            <a:xfrm>
              <a:off x="5096" y="17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1" name="LegendRectangle1"/>
            <p:cNvSpPr>
              <a:spLocks noChangeArrowheads="1"/>
            </p:cNvSpPr>
            <p:nvPr/>
          </p:nvSpPr>
          <p:spPr bwMode="auto">
            <a:xfrm>
              <a:off x="4936" y="183"/>
              <a:ext cx="104" cy="101"/>
            </a:xfrm>
            <a:prstGeom prst="rect">
              <a:avLst/>
            </a:prstGeom>
            <a:solidFill>
              <a:schemeClr val="accent1"/>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22" name="Legend2"/>
            <p:cNvSpPr>
              <a:spLocks noChangeArrowheads="1"/>
            </p:cNvSpPr>
            <p:nvPr/>
          </p:nvSpPr>
          <p:spPr bwMode="auto">
            <a:xfrm>
              <a:off x="5096" y="34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3" name="LegendRectangle2"/>
            <p:cNvSpPr>
              <a:spLocks noChangeArrowheads="1"/>
            </p:cNvSpPr>
            <p:nvPr/>
          </p:nvSpPr>
          <p:spPr bwMode="auto">
            <a:xfrm>
              <a:off x="4936" y="353"/>
              <a:ext cx="104" cy="101"/>
            </a:xfrm>
            <a:prstGeom prst="rect">
              <a:avLst/>
            </a:prstGeom>
            <a:solidFill>
              <a:schemeClr val="accent2"/>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24" name="Legend3"/>
            <p:cNvSpPr>
              <a:spLocks noChangeArrowheads="1"/>
            </p:cNvSpPr>
            <p:nvPr/>
          </p:nvSpPr>
          <p:spPr bwMode="auto">
            <a:xfrm>
              <a:off x="5096" y="517"/>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5" name="LegendRectangle3"/>
            <p:cNvSpPr>
              <a:spLocks noChangeArrowheads="1"/>
            </p:cNvSpPr>
            <p:nvPr/>
          </p:nvSpPr>
          <p:spPr bwMode="auto">
            <a:xfrm>
              <a:off x="4936" y="524"/>
              <a:ext cx="104" cy="101"/>
            </a:xfrm>
            <a:prstGeom prst="rect">
              <a:avLst/>
            </a:prstGeom>
            <a:solidFill>
              <a:schemeClr va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26" name="Legend4"/>
            <p:cNvSpPr>
              <a:spLocks noChangeArrowheads="1"/>
            </p:cNvSpPr>
            <p:nvPr/>
          </p:nvSpPr>
          <p:spPr bwMode="auto">
            <a:xfrm>
              <a:off x="5096" y="688"/>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27" name="LegendRectangle4"/>
            <p:cNvSpPr>
              <a:spLocks noChangeArrowheads="1"/>
            </p:cNvSpPr>
            <p:nvPr/>
          </p:nvSpPr>
          <p:spPr bwMode="auto">
            <a:xfrm>
              <a:off x="4936" y="695"/>
              <a:ext cx="104" cy="101"/>
            </a:xfrm>
            <a:prstGeom prst="rect">
              <a:avLst/>
            </a:prstGeom>
            <a:solidFill>
              <a:schemeClr val="folHlink"/>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28" name="LegendLines" hidden="1"/>
          <p:cNvGrpSpPr>
            <a:grpSpLocks/>
          </p:cNvGrpSpPr>
          <p:nvPr/>
        </p:nvGrpSpPr>
        <p:grpSpPr bwMode="auto">
          <a:xfrm>
            <a:off x="7718425" y="237755"/>
            <a:ext cx="1071563" cy="730251"/>
            <a:chOff x="4750" y="176"/>
            <a:chExt cx="675" cy="460"/>
          </a:xfrm>
        </p:grpSpPr>
        <p:sp>
          <p:nvSpPr>
            <p:cNvPr id="29" name="LineLegend1"/>
            <p:cNvSpPr>
              <a:spLocks noChangeShapeType="1"/>
            </p:cNvSpPr>
            <p:nvPr/>
          </p:nvSpPr>
          <p:spPr bwMode="auto">
            <a:xfrm>
              <a:off x="4750" y="233"/>
              <a:ext cx="288" cy="0"/>
            </a:xfrm>
            <a:prstGeom prst="line">
              <a:avLst/>
            </a:prstGeom>
            <a:noFill/>
            <a:ln w="28575">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mn-lt"/>
              </a:endParaRPr>
            </a:p>
          </p:txBody>
        </p:sp>
        <p:sp>
          <p:nvSpPr>
            <p:cNvPr id="30" name="LineLegend2"/>
            <p:cNvSpPr>
              <a:spLocks noChangeShapeType="1"/>
            </p:cNvSpPr>
            <p:nvPr/>
          </p:nvSpPr>
          <p:spPr bwMode="auto">
            <a:xfrm>
              <a:off x="4750" y="402"/>
              <a:ext cx="288" cy="0"/>
            </a:xfrm>
            <a:prstGeom prst="line">
              <a:avLst/>
            </a:prstGeom>
            <a:noFill/>
            <a:ln w="28575">
              <a:solidFill>
                <a:schemeClr val="accent3"/>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mn-lt"/>
              </a:endParaRPr>
            </a:p>
          </p:txBody>
        </p:sp>
        <p:sp>
          <p:nvSpPr>
            <p:cNvPr id="31" name="LineLegend3"/>
            <p:cNvSpPr>
              <a:spLocks noChangeShapeType="1"/>
            </p:cNvSpPr>
            <p:nvPr/>
          </p:nvSpPr>
          <p:spPr bwMode="auto">
            <a:xfrm>
              <a:off x="4750" y="577"/>
              <a:ext cx="288" cy="0"/>
            </a:xfrm>
            <a:prstGeom prst="line">
              <a:avLst/>
            </a:prstGeom>
            <a:noFill/>
            <a:ln w="28575">
              <a:solidFill>
                <a:schemeClr val="accent3"/>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mn-lt"/>
              </a:endParaRPr>
            </a:p>
          </p:txBody>
        </p:sp>
        <p:sp>
          <p:nvSpPr>
            <p:cNvPr id="32" name="Legend1"/>
            <p:cNvSpPr>
              <a:spLocks noChangeArrowheads="1"/>
            </p:cNvSpPr>
            <p:nvPr/>
          </p:nvSpPr>
          <p:spPr bwMode="auto">
            <a:xfrm>
              <a:off x="5104" y="176"/>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33" name="Legend2"/>
            <p:cNvSpPr>
              <a:spLocks noChangeArrowheads="1"/>
            </p:cNvSpPr>
            <p:nvPr/>
          </p:nvSpPr>
          <p:spPr bwMode="auto">
            <a:xfrm>
              <a:off x="5104" y="344"/>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34" name="Legend3"/>
            <p:cNvSpPr>
              <a:spLocks noChangeArrowheads="1"/>
            </p:cNvSpPr>
            <p:nvPr/>
          </p:nvSpPr>
          <p:spPr bwMode="auto">
            <a:xfrm>
              <a:off x="5104" y="520"/>
              <a:ext cx="321" cy="1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grpSp>
      <p:grpSp>
        <p:nvGrpSpPr>
          <p:cNvPr id="35" name="McK Sticker" hidden="1"/>
          <p:cNvGrpSpPr/>
          <p:nvPr/>
        </p:nvGrpSpPr>
        <p:grpSpPr bwMode="auto">
          <a:xfrm>
            <a:off x="8064982" y="237755"/>
            <a:ext cx="725006" cy="150811"/>
            <a:chOff x="8015769" y="285750"/>
            <a:chExt cx="725006" cy="150811"/>
          </a:xfrm>
        </p:grpSpPr>
        <p:sp>
          <p:nvSpPr>
            <p:cNvPr id="36" name="StickerRectangle"/>
            <p:cNvSpPr>
              <a:spLocks noChangeArrowheads="1"/>
            </p:cNvSpPr>
            <p:nvPr/>
          </p:nvSpPr>
          <p:spPr bwMode="auto">
            <a:xfrm>
              <a:off x="8015769" y="285750"/>
              <a:ext cx="725006" cy="150811"/>
            </a:xfrm>
            <a:prstGeom prst="leftRightArrow">
              <a:avLst>
                <a:gd name="adj1" fmla="val 100000"/>
                <a:gd name="adj2" fmla="val 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27432" tIns="0" rIns="0" bIns="27432">
              <a:spAutoFit/>
            </a:bodyPr>
            <a:lstStyle/>
            <a:p>
              <a:pPr algn="r" defTabSz="895350">
                <a:buClr>
                  <a:schemeClr val="tx2"/>
                </a:buClr>
              </a:pPr>
              <a:r>
                <a:rPr lang="en-US" sz="800" dirty="0">
                  <a:solidFill>
                    <a:srgbClr val="808080"/>
                  </a:solidFill>
                  <a:latin typeface="+mn-lt"/>
                </a:rPr>
                <a:t>PRELIMINARY</a:t>
              </a:r>
            </a:p>
          </p:txBody>
        </p:sp>
        <p:cxnSp>
          <p:nvCxnSpPr>
            <p:cNvPr id="37" name="AutoShape 31"/>
            <p:cNvCxnSpPr>
              <a:cxnSpLocks noChangeShapeType="1"/>
              <a:stCxn id="36" idx="2"/>
              <a:endCxn id="36" idx="4"/>
            </p:cNvCxnSpPr>
            <p:nvPr/>
          </p:nvCxnSpPr>
          <p:spPr bwMode="auto">
            <a:xfrm>
              <a:off x="8015769" y="285750"/>
              <a:ext cx="0" cy="150811"/>
            </a:xfrm>
            <a:prstGeom prst="straightConnector1">
              <a:avLst/>
            </a:prstGeom>
            <a:noFill/>
            <a:ln w="9525">
              <a:solidFill>
                <a:srgbClr val="808080"/>
              </a:solidFill>
              <a:round/>
              <a:headEnd/>
              <a:tailEnd/>
            </a:ln>
            <a:extLst>
              <a:ext uri="{909E8E84-426E-40DD-AFC4-6F175D3DCCD1}">
                <a14:hiddenFill xmlns:a14="http://schemas.microsoft.com/office/drawing/2010/main">
                  <a:noFill/>
                </a14:hiddenFill>
              </a:ext>
            </a:extLst>
          </p:spPr>
        </p:cxnSp>
        <p:cxnSp>
          <p:nvCxnSpPr>
            <p:cNvPr id="38" name="AutoShape 32"/>
            <p:cNvCxnSpPr>
              <a:cxnSpLocks noChangeShapeType="1"/>
              <a:stCxn id="36" idx="4"/>
              <a:endCxn id="36" idx="6"/>
            </p:cNvCxnSpPr>
            <p:nvPr/>
          </p:nvCxnSpPr>
          <p:spPr bwMode="auto">
            <a:xfrm>
              <a:off x="8015769" y="436561"/>
              <a:ext cx="725006" cy="0"/>
            </a:xfrm>
            <a:prstGeom prst="straightConnector1">
              <a:avLst/>
            </a:prstGeom>
            <a:noFill/>
            <a:ln w="25400">
              <a:solidFill>
                <a:srgbClr val="808080"/>
              </a:solidFill>
              <a:round/>
              <a:headEnd/>
              <a:tailEnd/>
            </a:ln>
            <a:extLst>
              <a:ext uri="{909E8E84-426E-40DD-AFC4-6F175D3DCCD1}">
                <a14:hiddenFill xmlns:a14="http://schemas.microsoft.com/office/drawing/2010/main">
                  <a:noFill/>
                </a14:hiddenFill>
              </a:ext>
            </a:extLst>
          </p:spPr>
        </p:cxnSp>
      </p:grpSp>
      <p:sp>
        <p:nvSpPr>
          <p:cNvPr id="63" name="Slide Number"/>
          <p:cNvSpPr txBox="1">
            <a:spLocks/>
          </p:cNvSpPr>
          <p:nvPr/>
        </p:nvSpPr>
        <p:spPr bwMode="auto">
          <a:xfrm>
            <a:off x="8664954" y="6462552"/>
            <a:ext cx="125034" cy="123111"/>
          </a:xfrm>
          <a:prstGeom prst="rect">
            <a:avLst/>
          </a:prstGeom>
        </p:spPr>
        <p:txBody>
          <a:bodyPr vert="horz" wrap="none" lIns="0" tIns="0" rIns="0" bIns="0" rtlCol="0" anchor="b" anchorCtr="0">
            <a:spAutoFit/>
          </a:bodyPr>
          <a:lstStyle>
            <a:defPPr>
              <a:defRPr lang="en-US"/>
            </a:defPPr>
            <a:lvl1pPr>
              <a:defRPr sz="1000" baseline="0">
                <a:latin typeface="+mn-lt"/>
              </a:defRPr>
            </a:lvl1pPr>
          </a:lstStyle>
          <a:p>
            <a:pPr lvl="0" algn="r"/>
            <a:fld id="{42C328C1-A84F-4A39-A664-DBA00541A8C6}" type="slidenum">
              <a:rPr lang="en-US" sz="800" smtClean="0">
                <a:solidFill>
                  <a:schemeClr val="tx1"/>
                </a:solidFill>
              </a:rPr>
              <a:pPr lvl="0" algn="r"/>
              <a:t>‹#›</a:t>
            </a:fld>
            <a:endParaRPr lang="en-US" sz="800" dirty="0">
              <a:solidFill>
                <a:schemeClr val="tx1"/>
              </a:solidFill>
            </a:endParaRPr>
          </a:p>
        </p:txBody>
      </p:sp>
      <p:grpSp>
        <p:nvGrpSpPr>
          <p:cNvPr id="64" name="Moon" hidden="1"/>
          <p:cNvGrpSpPr>
            <a:grpSpLocks noChangeAspect="1"/>
          </p:cNvGrpSpPr>
          <p:nvPr>
            <p:custDataLst>
              <p:tags r:id="rId5"/>
            </p:custDataLst>
          </p:nvPr>
        </p:nvGrpSpPr>
        <p:grpSpPr bwMode="auto">
          <a:xfrm>
            <a:off x="7170608" y="764013"/>
            <a:ext cx="254000" cy="254000"/>
            <a:chOff x="1600" y="1600"/>
            <a:chExt cx="160" cy="160"/>
          </a:xfrm>
        </p:grpSpPr>
        <p:sp>
          <p:nvSpPr>
            <p:cNvPr id="65" name="Oval 90"/>
            <p:cNvSpPr>
              <a:spLocks noChangeAspect="1" noChangeArrowheads="1"/>
            </p:cNvSpPr>
            <p:nvPr>
              <p:custDataLst>
                <p:tags r:id="rId21"/>
              </p:custDataLst>
            </p:nvPr>
          </p:nvSpPr>
          <p:spPr bwMode="auto">
            <a:xfrm>
              <a:off x="1600" y="1600"/>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6" name="Arc 91"/>
            <p:cNvSpPr>
              <a:spLocks noChangeAspect="1"/>
            </p:cNvSpPr>
            <p:nvPr>
              <p:custDataLst>
                <p:tags r:id="rId22"/>
              </p:custDataLst>
            </p:nvPr>
          </p:nvSpPr>
          <p:spPr bwMode="auto">
            <a:xfrm>
              <a:off x="1600" y="1600"/>
              <a:ext cx="160" cy="160"/>
            </a:xfrm>
            <a:prstGeom prst="arc">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67" name="LegendMoons" hidden="1"/>
          <p:cNvGrpSpPr/>
          <p:nvPr/>
        </p:nvGrpSpPr>
        <p:grpSpPr bwMode="auto">
          <a:xfrm>
            <a:off x="7959558" y="237755"/>
            <a:ext cx="830430" cy="1306516"/>
            <a:chOff x="5428012" y="273840"/>
            <a:chExt cx="830430" cy="1306516"/>
          </a:xfrm>
        </p:grpSpPr>
        <p:sp>
          <p:nvSpPr>
            <p:cNvPr id="68" name="Legend1"/>
            <p:cNvSpPr>
              <a:spLocks noChangeArrowheads="1"/>
            </p:cNvSpPr>
            <p:nvPr/>
          </p:nvSpPr>
          <p:spPr bwMode="auto">
            <a:xfrm>
              <a:off x="5748687" y="286540"/>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69" name="Legend2"/>
            <p:cNvSpPr>
              <a:spLocks noChangeArrowheads="1"/>
            </p:cNvSpPr>
            <p:nvPr/>
          </p:nvSpPr>
          <p:spPr bwMode="auto">
            <a:xfrm>
              <a:off x="5748687" y="561178"/>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70" name="Legend3"/>
            <p:cNvSpPr>
              <a:spLocks noChangeArrowheads="1"/>
            </p:cNvSpPr>
            <p:nvPr/>
          </p:nvSpPr>
          <p:spPr bwMode="auto">
            <a:xfrm>
              <a:off x="5748687" y="835817"/>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sp>
          <p:nvSpPr>
            <p:cNvPr id="71" name="Legend4"/>
            <p:cNvSpPr>
              <a:spLocks noChangeArrowheads="1"/>
            </p:cNvSpPr>
            <p:nvPr/>
          </p:nvSpPr>
          <p:spPr bwMode="auto">
            <a:xfrm>
              <a:off x="5748687" y="1107280"/>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a:latin typeface="+mn-lt"/>
                </a:rPr>
                <a:t>Legend</a:t>
              </a:r>
            </a:p>
          </p:txBody>
        </p:sp>
        <p:sp>
          <p:nvSpPr>
            <p:cNvPr id="72" name="Legend5"/>
            <p:cNvSpPr>
              <a:spLocks noChangeArrowheads="1"/>
            </p:cNvSpPr>
            <p:nvPr/>
          </p:nvSpPr>
          <p:spPr bwMode="auto">
            <a:xfrm>
              <a:off x="5748687" y="1383505"/>
              <a:ext cx="50975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200" dirty="0">
                  <a:latin typeface="+mn-lt"/>
                </a:rPr>
                <a:t>Legend</a:t>
              </a:r>
            </a:p>
          </p:txBody>
        </p:sp>
        <p:grpSp>
          <p:nvGrpSpPr>
            <p:cNvPr id="73" name="MoonLegend1"/>
            <p:cNvGrpSpPr>
              <a:grpSpLocks noChangeAspect="1"/>
            </p:cNvGrpSpPr>
            <p:nvPr userDrawn="1">
              <p:custDataLst>
                <p:tags r:id="rId6"/>
              </p:custDataLst>
            </p:nvPr>
          </p:nvGrpSpPr>
          <p:grpSpPr bwMode="auto">
            <a:xfrm>
              <a:off x="5428012" y="273840"/>
              <a:ext cx="209550" cy="209551"/>
              <a:chOff x="1694" y="2044"/>
              <a:chExt cx="160" cy="160"/>
            </a:xfrm>
          </p:grpSpPr>
          <p:sp>
            <p:nvSpPr>
              <p:cNvPr id="86" name="Oval 41"/>
              <p:cNvSpPr>
                <a:spLocks noChangeAspect="1" noChangeArrowheads="1"/>
              </p:cNvSpPr>
              <p:nvPr>
                <p:custDataLst>
                  <p:tags r:id="rId19"/>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7" name="Arc 42"/>
              <p:cNvSpPr>
                <a:spLocks noChangeAspect="1"/>
              </p:cNvSpPr>
              <p:nvPr>
                <p:custDataLst>
                  <p:tags r:id="rId20"/>
                </p:custDataLst>
              </p:nvPr>
            </p:nvSpPr>
            <p:spPr bwMode="auto">
              <a:xfrm>
                <a:off x="1694" y="2044"/>
                <a:ext cx="160" cy="160"/>
              </a:xfrm>
              <a:prstGeom prst="arc">
                <a:avLst>
                  <a:gd name="adj1" fmla="val 16200000"/>
                  <a:gd name="adj2" fmla="val 54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4" name="MoonLegend2"/>
            <p:cNvGrpSpPr>
              <a:grpSpLocks noChangeAspect="1"/>
            </p:cNvGrpSpPr>
            <p:nvPr userDrawn="1">
              <p:custDataLst>
                <p:tags r:id="rId7"/>
              </p:custDataLst>
            </p:nvPr>
          </p:nvGrpSpPr>
          <p:grpSpPr bwMode="auto">
            <a:xfrm>
              <a:off x="5428012" y="548081"/>
              <a:ext cx="209550" cy="209551"/>
              <a:chOff x="1694" y="2044"/>
              <a:chExt cx="160" cy="160"/>
            </a:xfrm>
          </p:grpSpPr>
          <p:sp>
            <p:nvSpPr>
              <p:cNvPr id="84" name="Oval 41"/>
              <p:cNvSpPr>
                <a:spLocks noChangeAspect="1" noChangeArrowheads="1"/>
              </p:cNvSpPr>
              <p:nvPr>
                <p:custDataLst>
                  <p:tags r:id="rId17"/>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5" name="Arc 42"/>
              <p:cNvSpPr>
                <a:spLocks noChangeAspect="1"/>
              </p:cNvSpPr>
              <p:nvPr>
                <p:custDataLst>
                  <p:tags r:id="rId18"/>
                </p:custDataLst>
              </p:nvPr>
            </p:nvSpPr>
            <p:spPr bwMode="auto">
              <a:xfrm>
                <a:off x="1694" y="2044"/>
                <a:ext cx="160" cy="160"/>
              </a:xfrm>
              <a:prstGeom prst="arc">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5" name="MoonLegend3"/>
            <p:cNvGrpSpPr>
              <a:grpSpLocks noChangeAspect="1"/>
            </p:cNvGrpSpPr>
            <p:nvPr userDrawn="1">
              <p:custDataLst>
                <p:tags r:id="rId8"/>
              </p:custDataLst>
            </p:nvPr>
          </p:nvGrpSpPr>
          <p:grpSpPr bwMode="auto">
            <a:xfrm>
              <a:off x="5428012" y="822322"/>
              <a:ext cx="209550" cy="209551"/>
              <a:chOff x="1694" y="2044"/>
              <a:chExt cx="160" cy="160"/>
            </a:xfrm>
          </p:grpSpPr>
          <p:sp>
            <p:nvSpPr>
              <p:cNvPr id="82" name="Oval 41"/>
              <p:cNvSpPr>
                <a:spLocks noChangeAspect="1" noChangeArrowheads="1"/>
              </p:cNvSpPr>
              <p:nvPr>
                <p:custDataLst>
                  <p:tags r:id="rId15"/>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3" name="Arc 42"/>
              <p:cNvSpPr>
                <a:spLocks noChangeAspect="1"/>
              </p:cNvSpPr>
              <p:nvPr>
                <p:custDataLst>
                  <p:tags r:id="rId16"/>
                </p:custDataLst>
              </p:nvPr>
            </p:nvSpPr>
            <p:spPr bwMode="auto">
              <a:xfrm>
                <a:off x="1694" y="2044"/>
                <a:ext cx="160" cy="160"/>
              </a:xfrm>
              <a:prstGeom prst="arc">
                <a:avLst>
                  <a:gd name="adj1" fmla="val 16200000"/>
                  <a:gd name="adj2" fmla="val 54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6" name="MoonLegend4"/>
            <p:cNvGrpSpPr>
              <a:grpSpLocks noChangeAspect="1"/>
            </p:cNvGrpSpPr>
            <p:nvPr userDrawn="1">
              <p:custDataLst>
                <p:tags r:id="rId9"/>
              </p:custDataLst>
            </p:nvPr>
          </p:nvGrpSpPr>
          <p:grpSpPr bwMode="auto">
            <a:xfrm>
              <a:off x="5428012" y="1096563"/>
              <a:ext cx="209550" cy="209551"/>
              <a:chOff x="1694" y="2044"/>
              <a:chExt cx="160" cy="160"/>
            </a:xfrm>
          </p:grpSpPr>
          <p:sp>
            <p:nvSpPr>
              <p:cNvPr id="80" name="Oval 41"/>
              <p:cNvSpPr>
                <a:spLocks noChangeAspect="1" noChangeArrowheads="1"/>
              </p:cNvSpPr>
              <p:nvPr>
                <p:custDataLst>
                  <p:tags r:id="rId13"/>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81" name="Arc 42"/>
              <p:cNvSpPr>
                <a:spLocks noChangeAspect="1"/>
              </p:cNvSpPr>
              <p:nvPr>
                <p:custDataLst>
                  <p:tags r:id="rId14"/>
                </p:custDataLst>
              </p:nvPr>
            </p:nvSpPr>
            <p:spPr bwMode="auto">
              <a:xfrm>
                <a:off x="1694" y="2044"/>
                <a:ext cx="160" cy="160"/>
              </a:xfrm>
              <a:prstGeom prst="arc">
                <a:avLst>
                  <a:gd name="adj1" fmla="val 16200000"/>
                  <a:gd name="adj2" fmla="val 108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nvGrpSpPr>
            <p:cNvPr id="77" name="MoonLegend5"/>
            <p:cNvGrpSpPr>
              <a:grpSpLocks noChangeAspect="1"/>
            </p:cNvGrpSpPr>
            <p:nvPr userDrawn="1">
              <p:custDataLst>
                <p:tags r:id="rId10"/>
              </p:custDataLst>
            </p:nvPr>
          </p:nvGrpSpPr>
          <p:grpSpPr bwMode="auto">
            <a:xfrm>
              <a:off x="5428012" y="1370805"/>
              <a:ext cx="209550" cy="209551"/>
              <a:chOff x="1694" y="2044"/>
              <a:chExt cx="160" cy="160"/>
            </a:xfrm>
          </p:grpSpPr>
          <p:sp>
            <p:nvSpPr>
              <p:cNvPr id="78" name="Oval 41"/>
              <p:cNvSpPr>
                <a:spLocks noChangeAspect="1" noChangeArrowheads="1"/>
              </p:cNvSpPr>
              <p:nvPr>
                <p:custDataLst>
                  <p:tags r:id="rId11"/>
                </p:custDataLst>
              </p:nvPr>
            </p:nvSpPr>
            <p:spPr bwMode="auto">
              <a:xfrm>
                <a:off x="1694" y="2044"/>
                <a:ext cx="160" cy="160"/>
              </a:xfrm>
              <a:prstGeom prst="ellipse">
                <a:avLst/>
              </a:prstGeom>
              <a:solidFill>
                <a:schemeClr val="accent1"/>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sp>
            <p:nvSpPr>
              <p:cNvPr id="79" name="Arc 42"/>
              <p:cNvSpPr>
                <a:spLocks noChangeAspect="1"/>
              </p:cNvSpPr>
              <p:nvPr>
                <p:custDataLst>
                  <p:tags r:id="rId12"/>
                </p:custDataLst>
              </p:nvPr>
            </p:nvSpPr>
            <p:spPr bwMode="auto">
              <a:xfrm>
                <a:off x="1694" y="2044"/>
                <a:ext cx="160" cy="160"/>
              </a:xfrm>
              <a:prstGeom prst="arc">
                <a:avLst>
                  <a:gd name="adj1" fmla="val 16200000"/>
                  <a:gd name="adj2" fmla="val 16200000"/>
                </a:avLst>
              </a:prstGeom>
              <a:solidFill>
                <a:schemeClr val="accent3"/>
              </a:solidFill>
              <a:ln w="9525">
                <a:solidFill>
                  <a:schemeClr val="accent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mn-lt"/>
                </a:endParaRPr>
              </a:p>
            </p:txBody>
          </p:sp>
        </p:grpSp>
      </p:grpSp>
      <p:grpSp>
        <p:nvGrpSpPr>
          <p:cNvPr id="3" name="Slide Elements" hidden="1"/>
          <p:cNvGrpSpPr/>
          <p:nvPr/>
        </p:nvGrpSpPr>
        <p:grpSpPr bwMode="auto">
          <a:xfrm>
            <a:off x="171450" y="6276179"/>
            <a:ext cx="7277099" cy="309484"/>
            <a:chOff x="171451" y="6321899"/>
            <a:chExt cx="7200000" cy="309484"/>
          </a:xfrm>
        </p:grpSpPr>
        <p:sp>
          <p:nvSpPr>
            <p:cNvPr id="89" name="4. Footnote"/>
            <p:cNvSpPr txBox="1">
              <a:spLocks noChangeArrowheads="1"/>
            </p:cNvSpPr>
            <p:nvPr/>
          </p:nvSpPr>
          <p:spPr bwMode="auto">
            <a:xfrm>
              <a:off x="171451" y="6321899"/>
              <a:ext cx="7200000"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lvl1pPr marL="104775" indent="-104775" defTabSz="895350">
                <a:defRPr lang="x-none" sz="2400">
                  <a:solidFill>
                    <a:schemeClr val="tx1"/>
                  </a:solidFill>
                  <a:latin typeface="Arial" charset="0"/>
                </a:defRPr>
              </a:lvl1pPr>
              <a:lvl2pPr marL="1031875" defTabSz="895350">
                <a:defRPr lang="x-none" sz="2400">
                  <a:solidFill>
                    <a:schemeClr val="tx1"/>
                  </a:solidFill>
                  <a:latin typeface="Arial" charset="0"/>
                </a:defRPr>
              </a:lvl2pPr>
              <a:lvl3pPr marL="1217613" defTabSz="895350">
                <a:defRPr lang="x-none" sz="2400">
                  <a:solidFill>
                    <a:schemeClr val="tx1"/>
                  </a:solidFill>
                  <a:latin typeface="Arial" charset="0"/>
                </a:defRPr>
              </a:lvl3pPr>
              <a:lvl4pPr marL="1404938" defTabSz="895350">
                <a:defRPr lang="x-none" sz="2400">
                  <a:solidFill>
                    <a:schemeClr val="tx1"/>
                  </a:solidFill>
                  <a:latin typeface="Arial" charset="0"/>
                </a:defRPr>
              </a:lvl4pPr>
              <a:lvl5pPr marL="1792288" defTabSz="895350">
                <a:defRPr lang="x-none" sz="2400">
                  <a:solidFill>
                    <a:schemeClr val="tx1"/>
                  </a:solidFill>
                  <a:latin typeface="Arial" charset="0"/>
                </a:defRPr>
              </a:lvl5pPr>
              <a:lvl6pPr marL="2249488" defTabSz="895350" fontAlgn="base">
                <a:spcBef>
                  <a:spcPct val="0"/>
                </a:spcBef>
                <a:spcAft>
                  <a:spcPct val="0"/>
                </a:spcAft>
                <a:defRPr lang="x-none" sz="2400">
                  <a:solidFill>
                    <a:schemeClr val="tx1"/>
                  </a:solidFill>
                  <a:latin typeface="Arial" charset="0"/>
                </a:defRPr>
              </a:lvl6pPr>
              <a:lvl7pPr marL="2706688" defTabSz="895350" fontAlgn="base">
                <a:spcBef>
                  <a:spcPct val="0"/>
                </a:spcBef>
                <a:spcAft>
                  <a:spcPct val="0"/>
                </a:spcAft>
                <a:defRPr lang="x-none" sz="2400">
                  <a:solidFill>
                    <a:schemeClr val="tx1"/>
                  </a:solidFill>
                  <a:latin typeface="Arial" charset="0"/>
                </a:defRPr>
              </a:lvl7pPr>
              <a:lvl8pPr marL="3163888" defTabSz="895350" fontAlgn="base">
                <a:spcBef>
                  <a:spcPct val="0"/>
                </a:spcBef>
                <a:spcAft>
                  <a:spcPct val="0"/>
                </a:spcAft>
                <a:defRPr lang="x-none" sz="2400">
                  <a:solidFill>
                    <a:schemeClr val="tx1"/>
                  </a:solidFill>
                  <a:latin typeface="Arial" charset="0"/>
                </a:defRPr>
              </a:lvl8pPr>
              <a:lvl9pPr marL="3621088" defTabSz="895350" fontAlgn="base">
                <a:spcBef>
                  <a:spcPct val="0"/>
                </a:spcBef>
                <a:spcAft>
                  <a:spcPct val="0"/>
                </a:spcAft>
                <a:defRPr lang="x-none" sz="2400">
                  <a:solidFill>
                    <a:schemeClr val="tx1"/>
                  </a:solidFill>
                  <a:latin typeface="Arial" charset="0"/>
                </a:defRPr>
              </a:lvl9pPr>
            </a:lstStyle>
            <a:p>
              <a:pPr marL="85725" indent="-85725">
                <a:defRPr lang="x-none"/>
              </a:pPr>
              <a:r>
                <a:rPr lang="x-none" sz="800" baseline="0" dirty="0">
                  <a:solidFill>
                    <a:schemeClr val="tx1"/>
                  </a:solidFill>
                  <a:latin typeface="+mn-lt"/>
                  <a:ea typeface="+mn-ea"/>
                </a:rPr>
                <a:t>1 Footnote</a:t>
              </a:r>
            </a:p>
          </p:txBody>
        </p:sp>
        <p:sp>
          <p:nvSpPr>
            <p:cNvPr id="90" name="5. Source"/>
            <p:cNvSpPr>
              <a:spLocks noChangeArrowheads="1"/>
            </p:cNvSpPr>
            <p:nvPr/>
          </p:nvSpPr>
          <p:spPr bwMode="auto">
            <a:xfrm>
              <a:off x="171451" y="6508272"/>
              <a:ext cx="7200000"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spAutoFit/>
            </a:bodyPr>
            <a:lstStyle/>
            <a:p>
              <a:pPr marL="409575" indent="-409575" defTabSz="895350">
                <a:tabLst>
                  <a:tab pos="409575" algn="l"/>
                </a:tabLst>
              </a:pPr>
              <a:r>
                <a:rPr lang="x-none" sz="800" baseline="0" dirty="0">
                  <a:solidFill>
                    <a:schemeClr val="tx1"/>
                  </a:solidFill>
                  <a:latin typeface="+mn-lt"/>
                  <a:ea typeface="+mn-ea"/>
                </a:rPr>
                <a:t>Source : Source</a:t>
              </a:r>
            </a:p>
          </p:txBody>
        </p:sp>
      </p:grpSp>
      <p:sp>
        <p:nvSpPr>
          <p:cNvPr id="62" name="Rectangle 61"/>
          <p:cNvSpPr/>
          <p:nvPr/>
        </p:nvSpPr>
        <p:spPr bwMode="auto">
          <a:xfrm>
            <a:off x="0" y="6674787"/>
            <a:ext cx="8961438" cy="45719"/>
          </a:xfrm>
          <a:prstGeom prst="rect">
            <a:avLst/>
          </a:prstGeom>
          <a:solidFill>
            <a:schemeClr val="accent5"/>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Tree>
    <p:extLst>
      <p:ext uri="{BB962C8B-B14F-4D97-AF65-F5344CB8AC3E}">
        <p14:creationId xmlns:p14="http://schemas.microsoft.com/office/powerpoint/2010/main" val="3629404267"/>
      </p:ext>
    </p:extLst>
  </p:cSld>
  <p:clrMap bg1="lt1" tx1="dk1" bg2="lt2" tx2="dk2" accent1="accent1" accent2="accent2" accent3="accent3" accent4="accent4" accent5="accent5" accent6="accent6" hlink="hlink" folHlink="folHlink"/>
  <p:sldLayoutIdLst>
    <p:sldLayoutId id="2147483688" r:id="rId1"/>
    <p:sldLayoutId id="2147483689" r:id="rId2"/>
  </p:sldLayoutIdLst>
  <p:hf hdr="0" ftr="0" dt="0"/>
  <p:txStyles>
    <p:titleStyle>
      <a:lvl1pPr algn="l" defTabSz="895350" rtl="0" eaLnBrk="1" fontAlgn="base" hangingPunct="1">
        <a:spcBef>
          <a:spcPct val="0"/>
        </a:spcBef>
        <a:spcAft>
          <a:spcPct val="0"/>
        </a:spcAft>
        <a:tabLst>
          <a:tab pos="269875" algn="l"/>
        </a:tabLst>
        <a:defRPr sz="2000" b="0" baseline="0">
          <a:solidFill>
            <a:schemeClr val="accent3"/>
          </a:solidFill>
          <a:latin typeface="+mj-lt"/>
          <a:ea typeface="Arial Unicode MS" pitchFamily="34" charset="-128"/>
          <a:cs typeface="Arial Unicode MS" pitchFamily="34" charset="-128"/>
        </a:defRPr>
      </a:lvl1pPr>
      <a:lvl2pPr algn="l" defTabSz="895350" rtl="0" eaLnBrk="1" fontAlgn="base" hangingPunct="1">
        <a:spcBef>
          <a:spcPct val="0"/>
        </a:spcBef>
        <a:spcAft>
          <a:spcPct val="0"/>
        </a:spcAft>
        <a:defRPr sz="1900" b="1">
          <a:solidFill>
            <a:schemeClr val="tx2"/>
          </a:solidFill>
          <a:latin typeface="Arial" charset="0"/>
        </a:defRPr>
      </a:lvl2pPr>
      <a:lvl3pPr algn="l" defTabSz="895350" rtl="0" eaLnBrk="1" fontAlgn="base" hangingPunct="1">
        <a:spcBef>
          <a:spcPct val="0"/>
        </a:spcBef>
        <a:spcAft>
          <a:spcPct val="0"/>
        </a:spcAft>
        <a:defRPr sz="1900" b="1">
          <a:solidFill>
            <a:schemeClr val="tx2"/>
          </a:solidFill>
          <a:latin typeface="Arial" charset="0"/>
        </a:defRPr>
      </a:lvl3pPr>
      <a:lvl4pPr algn="l" defTabSz="895350" rtl="0" eaLnBrk="1" fontAlgn="base" hangingPunct="1">
        <a:spcBef>
          <a:spcPct val="0"/>
        </a:spcBef>
        <a:spcAft>
          <a:spcPct val="0"/>
        </a:spcAft>
        <a:defRPr sz="1900" b="1">
          <a:solidFill>
            <a:schemeClr val="tx2"/>
          </a:solidFill>
          <a:latin typeface="Arial" charset="0"/>
        </a:defRPr>
      </a:lvl4pPr>
      <a:lvl5pPr algn="l" defTabSz="895350" rtl="0" eaLnBrk="1" fontAlgn="base" hangingPunct="1">
        <a:spcBef>
          <a:spcPct val="0"/>
        </a:spcBef>
        <a:spcAft>
          <a:spcPct val="0"/>
        </a:spcAft>
        <a:defRPr sz="1900" b="1">
          <a:solidFill>
            <a:schemeClr val="tx2"/>
          </a:solidFill>
          <a:latin typeface="Arial" charset="0"/>
        </a:defRPr>
      </a:lvl5pPr>
      <a:lvl6pPr marL="457200" algn="l" defTabSz="895350" rtl="0" eaLnBrk="1" fontAlgn="base" hangingPunct="1">
        <a:spcBef>
          <a:spcPct val="0"/>
        </a:spcBef>
        <a:spcAft>
          <a:spcPct val="0"/>
        </a:spcAft>
        <a:defRPr sz="1900" b="1">
          <a:solidFill>
            <a:schemeClr val="tx2"/>
          </a:solidFill>
          <a:latin typeface="Arial" charset="0"/>
        </a:defRPr>
      </a:lvl6pPr>
      <a:lvl7pPr marL="914400" algn="l" defTabSz="895350" rtl="0" eaLnBrk="1" fontAlgn="base" hangingPunct="1">
        <a:spcBef>
          <a:spcPct val="0"/>
        </a:spcBef>
        <a:spcAft>
          <a:spcPct val="0"/>
        </a:spcAft>
        <a:defRPr sz="1900" b="1">
          <a:solidFill>
            <a:schemeClr val="tx2"/>
          </a:solidFill>
          <a:latin typeface="Arial" charset="0"/>
        </a:defRPr>
      </a:lvl7pPr>
      <a:lvl8pPr marL="1371600" algn="l" defTabSz="895350" rtl="0" eaLnBrk="1" fontAlgn="base" hangingPunct="1">
        <a:spcBef>
          <a:spcPct val="0"/>
        </a:spcBef>
        <a:spcAft>
          <a:spcPct val="0"/>
        </a:spcAft>
        <a:defRPr sz="1900" b="1">
          <a:solidFill>
            <a:schemeClr val="tx2"/>
          </a:solidFill>
          <a:latin typeface="Arial" charset="0"/>
        </a:defRPr>
      </a:lvl8pPr>
      <a:lvl9pPr marL="1828800" algn="l" defTabSz="895350" rtl="0" eaLnBrk="1" fontAlgn="base" hangingPunct="1">
        <a:spcBef>
          <a:spcPct val="0"/>
        </a:spcBef>
        <a:spcAft>
          <a:spcPct val="0"/>
        </a:spcAft>
        <a:defRPr sz="1900" b="1">
          <a:solidFill>
            <a:schemeClr val="tx2"/>
          </a:solidFill>
          <a:latin typeface="Arial" charset="0"/>
        </a:defRPr>
      </a:lvl9pPr>
    </p:titleStyle>
    <p:bodyStyle>
      <a:lvl1pPr marL="0" indent="0" algn="l" defTabSz="895350" rtl="0" eaLnBrk="1" fontAlgn="base" hangingPunct="1">
        <a:spcBef>
          <a:spcPct val="0"/>
        </a:spcBef>
        <a:spcAft>
          <a:spcPct val="0"/>
        </a:spcAft>
        <a:buClr>
          <a:schemeClr val="tx2"/>
        </a:buClr>
        <a:defRPr sz="1600" baseline="0">
          <a:solidFill>
            <a:schemeClr val="tx1"/>
          </a:solidFill>
          <a:latin typeface="+mn-lt"/>
          <a:ea typeface="Arial Unicode MS" pitchFamily="34" charset="-128"/>
          <a:cs typeface="Arial Unicode MS" pitchFamily="34" charset="-128"/>
        </a:defRPr>
      </a:lvl1pPr>
      <a:lvl2pPr marL="193675" indent="-192088" algn="l" defTabSz="895350" rtl="0" eaLnBrk="1" fontAlgn="base" hangingPunct="1">
        <a:spcBef>
          <a:spcPct val="0"/>
        </a:spcBef>
        <a:spcAft>
          <a:spcPct val="0"/>
        </a:spcAft>
        <a:buClr>
          <a:schemeClr val="tx2"/>
        </a:buClr>
        <a:buSzPct val="125000"/>
        <a:buFont typeface="Arial" charset="0"/>
        <a:buChar char="▪"/>
        <a:defRPr sz="1600" baseline="0">
          <a:solidFill>
            <a:schemeClr val="tx1"/>
          </a:solidFill>
          <a:latin typeface="+mn-lt"/>
          <a:ea typeface="Arial Unicode MS" pitchFamily="34" charset="-128"/>
          <a:cs typeface="Arial Unicode MS" pitchFamily="34" charset="-128"/>
        </a:defRPr>
      </a:lvl2pPr>
      <a:lvl3pPr marL="457200" indent="-261938"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ea typeface="Arial Unicode MS" pitchFamily="34" charset="-128"/>
          <a:cs typeface="Arial Unicode MS" pitchFamily="34" charset="-128"/>
        </a:defRPr>
      </a:lvl3pPr>
      <a:lvl4pPr marL="614363" indent="-155575" algn="l" defTabSz="895350" rtl="0" eaLnBrk="1" fontAlgn="base" hangingPunct="1">
        <a:spcBef>
          <a:spcPct val="0"/>
        </a:spcBef>
        <a:spcAft>
          <a:spcPct val="0"/>
        </a:spcAft>
        <a:buClr>
          <a:schemeClr val="tx2"/>
        </a:buClr>
        <a:buSzPct val="120000"/>
        <a:buFont typeface="Arial" charset="0"/>
        <a:buChar char="▫"/>
        <a:defRPr sz="1600" baseline="0">
          <a:solidFill>
            <a:schemeClr val="tx1"/>
          </a:solidFill>
          <a:latin typeface="+mn-lt"/>
          <a:ea typeface="Arial Unicode MS" pitchFamily="34" charset="-128"/>
          <a:cs typeface="Arial Unicode MS" pitchFamily="34" charset="-128"/>
        </a:defRPr>
      </a:lvl4pPr>
      <a:lvl5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ea typeface="Arial Unicode MS" pitchFamily="34" charset="-128"/>
          <a:cs typeface="Arial Unicode MS" pitchFamily="34" charset="-128"/>
        </a:defRPr>
      </a:lvl5pPr>
      <a:lvl6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6pPr>
      <a:lvl7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7pPr>
      <a:lvl8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8pPr>
      <a:lvl9pPr marL="749808" indent="-130175" algn="l" defTabSz="895350" rtl="0" eaLnBrk="1" fontAlgn="base" hangingPunct="1">
        <a:spcBef>
          <a:spcPct val="0"/>
        </a:spcBef>
        <a:spcAft>
          <a:spcPct val="0"/>
        </a:spcAft>
        <a:buClr>
          <a:schemeClr val="tx2"/>
        </a:buClr>
        <a:buSzPct val="89000"/>
        <a:buFont typeface="Arial" charset="0"/>
        <a:buChar char="-"/>
        <a:defRPr sz="1600" baseline="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 Id="rId4" Type="http://schemas.openxmlformats.org/officeDocument/2006/relationships/chart" Target="../charts/chart7.xml"/></Relationships>
</file>

<file path=ppt/slides/_rels/slide4.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2.xml"/><Relationship Id="rId4" Type="http://schemas.openxmlformats.org/officeDocument/2006/relationships/chart" Target="../charts/char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553998"/>
          </a:xfrm>
        </p:spPr>
        <p:txBody>
          <a:bodyPr/>
          <a:lstStyle/>
          <a:p>
            <a:pPr algn="just"/>
            <a:r>
              <a:rPr lang="en-GB" sz="1200" b="1" dirty="0"/>
              <a:t>With a estimated 22% reduction in Surjek’s Revenues ($44.5M) due to the Maintenance Outage, Quarter 4 presents the best balance of revenue-loss mitigation with respect to market pricing, as opposed to Quarter 1 which represents the highest demand (6832GL) and Water Balancing Market Prices ($84.91).</a:t>
            </a:r>
            <a:endParaRPr lang="en-AU" sz="1200" b="1" dirty="0"/>
          </a:p>
        </p:txBody>
      </p:sp>
      <p:cxnSp>
        <p:nvCxnSpPr>
          <p:cNvPr id="16" name="Straight Connector 15">
            <a:extLst>
              <a:ext uri="{FF2B5EF4-FFF2-40B4-BE49-F238E27FC236}">
                <a16:creationId xmlns:a16="http://schemas.microsoft.com/office/drawing/2014/main" id="{B5D26C0C-ABE4-436D-9169-215E6A514CFF}"/>
              </a:ext>
            </a:extLst>
          </p:cNvPr>
          <p:cNvCxnSpPr/>
          <p:nvPr/>
        </p:nvCxnSpPr>
        <p:spPr>
          <a:xfrm>
            <a:off x="171451" y="89469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11" name="Chart 10">
            <a:extLst>
              <a:ext uri="{FF2B5EF4-FFF2-40B4-BE49-F238E27FC236}">
                <a16:creationId xmlns:a16="http://schemas.microsoft.com/office/drawing/2014/main" id="{EC19C994-9521-4621-BDD8-A81FFDF8F338}"/>
              </a:ext>
            </a:extLst>
          </p:cNvPr>
          <p:cNvGraphicFramePr>
            <a:graphicFrameLocks/>
          </p:cNvGraphicFramePr>
          <p:nvPr>
            <p:extLst>
              <p:ext uri="{D42A27DB-BD31-4B8C-83A1-F6EECF244321}">
                <p14:modId xmlns:p14="http://schemas.microsoft.com/office/powerpoint/2010/main" val="4146095008"/>
              </p:ext>
            </p:extLst>
          </p:nvPr>
        </p:nvGraphicFramePr>
        <p:xfrm>
          <a:off x="4480719" y="1118547"/>
          <a:ext cx="4109640" cy="509786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418C0A0E-AB6C-88D0-9253-D5883135E9FC}"/>
              </a:ext>
            </a:extLst>
          </p:cNvPr>
          <p:cNvGraphicFramePr>
            <a:graphicFrameLocks/>
          </p:cNvGraphicFramePr>
          <p:nvPr>
            <p:extLst>
              <p:ext uri="{D42A27DB-BD31-4B8C-83A1-F6EECF244321}">
                <p14:modId xmlns:p14="http://schemas.microsoft.com/office/powerpoint/2010/main" val="12048180"/>
              </p:ext>
            </p:extLst>
          </p:nvPr>
        </p:nvGraphicFramePr>
        <p:xfrm>
          <a:off x="239171" y="1118547"/>
          <a:ext cx="3798675" cy="490200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748477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553998"/>
          </a:xfrm>
        </p:spPr>
        <p:txBody>
          <a:bodyPr/>
          <a:lstStyle/>
          <a:p>
            <a:r>
              <a:rPr lang="en-GB" sz="1200" b="1" dirty="0"/>
              <a:t>Of the three Desalination Plants, all three remain profitable at current market prices by a favourable margin; Clearly </a:t>
            </a:r>
            <a:r>
              <a:rPr lang="en-GB" sz="1200" b="1" dirty="0" err="1"/>
              <a:t>Kootha</a:t>
            </a:r>
            <a:r>
              <a:rPr lang="en-GB" sz="1200" b="1" dirty="0"/>
              <a:t> is the most cost-effective $25/ML) followed by </a:t>
            </a:r>
            <a:r>
              <a:rPr lang="en-GB" sz="1200" b="1" dirty="0" err="1"/>
              <a:t>Jutik</a:t>
            </a:r>
            <a:r>
              <a:rPr lang="en-GB" sz="1200" b="1" dirty="0"/>
              <a:t> ($35/ML) and lastly </a:t>
            </a:r>
            <a:r>
              <a:rPr lang="en-GB" sz="1200" b="1" dirty="0" err="1"/>
              <a:t>Surjek</a:t>
            </a:r>
            <a:r>
              <a:rPr lang="en-GB" sz="1200" b="1" dirty="0"/>
              <a:t> ($54/ML) which is consistent across the July-2013 to June-2014 period. </a:t>
            </a:r>
            <a:endParaRPr lang="en-AU" sz="1200" b="1" dirty="0"/>
          </a:p>
        </p:txBody>
      </p:sp>
      <p:cxnSp>
        <p:nvCxnSpPr>
          <p:cNvPr id="17" name="Straight Connector 16">
            <a:extLst>
              <a:ext uri="{FF2B5EF4-FFF2-40B4-BE49-F238E27FC236}">
                <a16:creationId xmlns:a16="http://schemas.microsoft.com/office/drawing/2014/main" id="{8F01DE78-159E-4563-BC40-E7848615A3AD}"/>
              </a:ext>
            </a:extLst>
          </p:cNvPr>
          <p:cNvCxnSpPr/>
          <p:nvPr/>
        </p:nvCxnSpPr>
        <p:spPr>
          <a:xfrm>
            <a:off x="171451" y="89469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Chart 2">
            <a:extLst>
              <a:ext uri="{FF2B5EF4-FFF2-40B4-BE49-F238E27FC236}">
                <a16:creationId xmlns:a16="http://schemas.microsoft.com/office/drawing/2014/main" id="{3EED5983-226F-5FBE-499F-22FBECCA3031}"/>
              </a:ext>
            </a:extLst>
          </p:cNvPr>
          <p:cNvGraphicFramePr>
            <a:graphicFrameLocks/>
          </p:cNvGraphicFramePr>
          <p:nvPr>
            <p:extLst>
              <p:ext uri="{D42A27DB-BD31-4B8C-83A1-F6EECF244321}">
                <p14:modId xmlns:p14="http://schemas.microsoft.com/office/powerpoint/2010/main" val="1163334207"/>
              </p:ext>
            </p:extLst>
          </p:nvPr>
        </p:nvGraphicFramePr>
        <p:xfrm>
          <a:off x="4843604" y="1050254"/>
          <a:ext cx="3766996" cy="533243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9A024ED8-53D7-ADEF-B28C-02EBDDF5124C}"/>
              </a:ext>
            </a:extLst>
          </p:cNvPr>
          <p:cNvGraphicFramePr>
            <a:graphicFrameLocks/>
          </p:cNvGraphicFramePr>
          <p:nvPr>
            <p:extLst>
              <p:ext uri="{D42A27DB-BD31-4B8C-83A1-F6EECF244321}">
                <p14:modId xmlns:p14="http://schemas.microsoft.com/office/powerpoint/2010/main" val="3029506952"/>
              </p:ext>
            </p:extLst>
          </p:nvPr>
        </p:nvGraphicFramePr>
        <p:xfrm>
          <a:off x="420239" y="1050253"/>
          <a:ext cx="3697596" cy="548607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67657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553998"/>
          </a:xfrm>
        </p:spPr>
        <p:txBody>
          <a:bodyPr/>
          <a:lstStyle/>
          <a:p>
            <a:pPr algn="just"/>
            <a:r>
              <a:rPr lang="en-GB" sz="1200" b="1" dirty="0"/>
              <a:t>Contrasting the Cost to Produce against the Volume of Water Produced highlights clear </a:t>
            </a:r>
            <a:r>
              <a:rPr lang="en-GB" sz="1200" b="1" i="1" dirty="0"/>
              <a:t>economies of scale</a:t>
            </a:r>
            <a:r>
              <a:rPr lang="en-GB" sz="1200" b="1" dirty="0"/>
              <a:t> with costs rapidly dwindling across all plants as volume surges, with this being particularly noticeable across the Kootha and Surjek Plants with costs dropping as much as 50%.  </a:t>
            </a:r>
            <a:endParaRPr lang="en-AU" sz="1200" b="1" dirty="0"/>
          </a:p>
        </p:txBody>
      </p:sp>
      <p:cxnSp>
        <p:nvCxnSpPr>
          <p:cNvPr id="16" name="Straight Connector 15">
            <a:extLst>
              <a:ext uri="{FF2B5EF4-FFF2-40B4-BE49-F238E27FC236}">
                <a16:creationId xmlns:a16="http://schemas.microsoft.com/office/drawing/2014/main" id="{B5D26C0C-ABE4-436D-9169-215E6A514CFF}"/>
              </a:ext>
            </a:extLst>
          </p:cNvPr>
          <p:cNvCxnSpPr/>
          <p:nvPr/>
        </p:nvCxnSpPr>
        <p:spPr>
          <a:xfrm>
            <a:off x="171451" y="94091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Chart 2">
            <a:extLst>
              <a:ext uri="{FF2B5EF4-FFF2-40B4-BE49-F238E27FC236}">
                <a16:creationId xmlns:a16="http://schemas.microsoft.com/office/drawing/2014/main" id="{198975B4-C6A2-A671-987C-AD8608A702B9}"/>
              </a:ext>
            </a:extLst>
          </p:cNvPr>
          <p:cNvGraphicFramePr>
            <a:graphicFrameLocks/>
          </p:cNvGraphicFramePr>
          <p:nvPr>
            <p:extLst>
              <p:ext uri="{D42A27DB-BD31-4B8C-83A1-F6EECF244321}">
                <p14:modId xmlns:p14="http://schemas.microsoft.com/office/powerpoint/2010/main" val="2334765131"/>
              </p:ext>
            </p:extLst>
          </p:nvPr>
        </p:nvGraphicFramePr>
        <p:xfrm>
          <a:off x="152137" y="1034742"/>
          <a:ext cx="3921922"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4575F7E5-7223-D508-9613-14196C10BB33}"/>
              </a:ext>
            </a:extLst>
          </p:cNvPr>
          <p:cNvGraphicFramePr>
            <a:graphicFrameLocks/>
          </p:cNvGraphicFramePr>
          <p:nvPr>
            <p:extLst>
              <p:ext uri="{D42A27DB-BD31-4B8C-83A1-F6EECF244321}">
                <p14:modId xmlns:p14="http://schemas.microsoft.com/office/powerpoint/2010/main" val="763930457"/>
              </p:ext>
            </p:extLst>
          </p:nvPr>
        </p:nvGraphicFramePr>
        <p:xfrm>
          <a:off x="4301820" y="1034742"/>
          <a:ext cx="4226544"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FC60D1AE-A2F7-564E-2DC9-1EA9DA768574}"/>
              </a:ext>
            </a:extLst>
          </p:cNvPr>
          <p:cNvGraphicFramePr>
            <a:graphicFrameLocks/>
          </p:cNvGraphicFramePr>
          <p:nvPr>
            <p:extLst>
              <p:ext uri="{D42A27DB-BD31-4B8C-83A1-F6EECF244321}">
                <p14:modId xmlns:p14="http://schemas.microsoft.com/office/powerpoint/2010/main" val="3873294404"/>
              </p:ext>
            </p:extLst>
          </p:nvPr>
        </p:nvGraphicFramePr>
        <p:xfrm>
          <a:off x="2109423" y="3777942"/>
          <a:ext cx="4305669"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844286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37C96-13BD-4F0C-B379-77591A183D9B}"/>
              </a:ext>
            </a:extLst>
          </p:cNvPr>
          <p:cNvSpPr>
            <a:spLocks noGrp="1"/>
          </p:cNvSpPr>
          <p:nvPr>
            <p:ph type="title"/>
          </p:nvPr>
        </p:nvSpPr>
        <p:spPr>
          <a:xfrm>
            <a:off x="171451" y="185145"/>
            <a:ext cx="8737599" cy="646331"/>
          </a:xfrm>
        </p:spPr>
        <p:txBody>
          <a:bodyPr/>
          <a:lstStyle/>
          <a:p>
            <a:pPr algn="just"/>
            <a:r>
              <a:rPr lang="en-GB" sz="1400" b="1" dirty="0"/>
              <a:t>Drilling down further from a product-perspective, reveals two different patterns of elasticity where</a:t>
            </a:r>
            <a:br>
              <a:rPr lang="en-GB" sz="1400" b="1" dirty="0"/>
            </a:br>
            <a:r>
              <a:rPr lang="en-GB" sz="1400" b="1" dirty="0"/>
              <a:t>Soft Water tends to be relatively price inelastic with an average </a:t>
            </a:r>
            <a:r>
              <a:rPr lang="en-GB" sz="1400" b="1" dirty="0" err="1"/>
              <a:t>EoD</a:t>
            </a:r>
            <a:r>
              <a:rPr lang="en-GB" sz="1400" b="1" dirty="0"/>
              <a:t> of 0.47, whilst Hard Water is more representative of an elastic relationship with an average </a:t>
            </a:r>
            <a:r>
              <a:rPr lang="en-GB" sz="1400" b="1" dirty="0" err="1"/>
              <a:t>EoD</a:t>
            </a:r>
            <a:r>
              <a:rPr lang="en-GB" sz="1400" b="1" dirty="0"/>
              <a:t> of 3.05.</a:t>
            </a:r>
            <a:endParaRPr lang="en-AU" sz="1400" b="1" dirty="0"/>
          </a:p>
        </p:txBody>
      </p:sp>
      <p:cxnSp>
        <p:nvCxnSpPr>
          <p:cNvPr id="16" name="Straight Connector 15">
            <a:extLst>
              <a:ext uri="{FF2B5EF4-FFF2-40B4-BE49-F238E27FC236}">
                <a16:creationId xmlns:a16="http://schemas.microsoft.com/office/drawing/2014/main" id="{B5D26C0C-ABE4-436D-9169-215E6A514CFF}"/>
              </a:ext>
            </a:extLst>
          </p:cNvPr>
          <p:cNvCxnSpPr/>
          <p:nvPr/>
        </p:nvCxnSpPr>
        <p:spPr>
          <a:xfrm>
            <a:off x="171451" y="940918"/>
            <a:ext cx="84391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aphicFrame>
        <p:nvGraphicFramePr>
          <p:cNvPr id="3" name="Chart 2">
            <a:extLst>
              <a:ext uri="{FF2B5EF4-FFF2-40B4-BE49-F238E27FC236}">
                <a16:creationId xmlns:a16="http://schemas.microsoft.com/office/drawing/2014/main" id="{0F763C4E-412E-03FC-9FC1-10931861DA31}"/>
              </a:ext>
            </a:extLst>
          </p:cNvPr>
          <p:cNvGraphicFramePr>
            <a:graphicFrameLocks/>
          </p:cNvGraphicFramePr>
          <p:nvPr>
            <p:extLst>
              <p:ext uri="{D42A27DB-BD31-4B8C-83A1-F6EECF244321}">
                <p14:modId xmlns:p14="http://schemas.microsoft.com/office/powerpoint/2010/main" val="3018651855"/>
              </p:ext>
            </p:extLst>
          </p:nvPr>
        </p:nvGraphicFramePr>
        <p:xfrm>
          <a:off x="67155" y="1192432"/>
          <a:ext cx="4287562"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D9C08053-A715-BB85-B3A7-6278C4EDE7FB}"/>
              </a:ext>
            </a:extLst>
          </p:cNvPr>
          <p:cNvGraphicFramePr>
            <a:graphicFrameLocks/>
          </p:cNvGraphicFramePr>
          <p:nvPr>
            <p:extLst>
              <p:ext uri="{D42A27DB-BD31-4B8C-83A1-F6EECF244321}">
                <p14:modId xmlns:p14="http://schemas.microsoft.com/office/powerpoint/2010/main" val="985935570"/>
              </p:ext>
            </p:extLst>
          </p:nvPr>
        </p:nvGraphicFramePr>
        <p:xfrm>
          <a:off x="4606723" y="1192432"/>
          <a:ext cx="415176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a:extLst>
              <a:ext uri="{FF2B5EF4-FFF2-40B4-BE49-F238E27FC236}">
                <a16:creationId xmlns:a16="http://schemas.microsoft.com/office/drawing/2014/main" id="{3396EFD0-162F-7408-D1A5-6D5367E2EE9B}"/>
              </a:ext>
            </a:extLst>
          </p:cNvPr>
          <p:cNvGraphicFramePr>
            <a:graphicFrameLocks/>
          </p:cNvGraphicFramePr>
          <p:nvPr>
            <p:extLst>
              <p:ext uri="{D42A27DB-BD31-4B8C-83A1-F6EECF244321}">
                <p14:modId xmlns:p14="http://schemas.microsoft.com/office/powerpoint/2010/main" val="549713824"/>
              </p:ext>
            </p:extLst>
          </p:nvPr>
        </p:nvGraphicFramePr>
        <p:xfrm>
          <a:off x="2336939" y="3935632"/>
          <a:ext cx="4287562" cy="27432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53435859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NAME" val="MoonShape"/>
  <p:tag name="ANGLE" val="4"/>
</p:tagLst>
</file>

<file path=ppt/tags/tag11.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2.xml><?xml version="1.0" encoding="utf-8"?>
<p:tagLst xmlns:a="http://schemas.openxmlformats.org/drawingml/2006/main" xmlns:r="http://schemas.openxmlformats.org/officeDocument/2006/relationships" xmlns:p="http://schemas.openxmlformats.org/presentationml/2006/main">
  <p:tag name="NAME" val="MoonShape"/>
  <p:tag name="ANGLE" val="3"/>
</p:tagLst>
</file>

<file path=ppt/tags/tag13.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4.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5.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6.xml><?xml version="1.0" encoding="utf-8"?>
<p:tagLst xmlns:a="http://schemas.openxmlformats.org/drawingml/2006/main" xmlns:r="http://schemas.openxmlformats.org/officeDocument/2006/relationships" xmlns:p="http://schemas.openxmlformats.org/presentationml/2006/main">
  <p:tag name="NAME" val="MoonShape"/>
  <p:tag name="ANGLE" val="1"/>
</p:tagLst>
</file>

<file path=ppt/tags/tag17.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18.xml><?xml version="1.0" encoding="utf-8"?>
<p:tagLst xmlns:a="http://schemas.openxmlformats.org/drawingml/2006/main" xmlns:r="http://schemas.openxmlformats.org/officeDocument/2006/relationships" xmlns:p="http://schemas.openxmlformats.org/presentationml/2006/main">
  <p:tag name="NAME" val="MoonShape"/>
  <p:tag name="ANGLE" val="2"/>
</p:tagLst>
</file>

<file path=ppt/tags/tag19.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ags/tag2.xml><?xml version="1.0" encoding="utf-8"?>
<p:tagLst xmlns:a="http://schemas.openxmlformats.org/drawingml/2006/main" xmlns:r="http://schemas.openxmlformats.org/officeDocument/2006/relationships" xmlns:p="http://schemas.openxmlformats.org/presentationml/2006/main">
  <p:tag name="NAME" val="Moon"/>
  <p:tag name="TYPE" val="McK Moon"/>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KdZkZuRo4kO5KlulchSHLg"/>
</p:tagLst>
</file>

<file path=ppt/tags/tag3.xml><?xml version="1.0" encoding="utf-8"?>
<p:tagLst xmlns:a="http://schemas.openxmlformats.org/drawingml/2006/main" xmlns:r="http://schemas.openxmlformats.org/officeDocument/2006/relationships" xmlns:p="http://schemas.openxmlformats.org/presentationml/2006/main">
  <p:tag name="NAME" val="Moon"/>
</p:tagLst>
</file>

<file path=ppt/tags/tag4.xml><?xml version="1.0" encoding="utf-8"?>
<p:tagLst xmlns:a="http://schemas.openxmlformats.org/drawingml/2006/main" xmlns:r="http://schemas.openxmlformats.org/officeDocument/2006/relationships" xmlns:p="http://schemas.openxmlformats.org/presentationml/2006/main">
  <p:tag name="NAME" val="Moon"/>
</p:tagLst>
</file>

<file path=ppt/tags/tag5.xml><?xml version="1.0" encoding="utf-8"?>
<p:tagLst xmlns:a="http://schemas.openxmlformats.org/drawingml/2006/main" xmlns:r="http://schemas.openxmlformats.org/officeDocument/2006/relationships" xmlns:p="http://schemas.openxmlformats.org/presentationml/2006/main">
  <p:tag name="NAME" val="Moon"/>
</p:tagLst>
</file>

<file path=ppt/tags/tag6.xml><?xml version="1.0" encoding="utf-8"?>
<p:tagLst xmlns:a="http://schemas.openxmlformats.org/drawingml/2006/main" xmlns:r="http://schemas.openxmlformats.org/officeDocument/2006/relationships" xmlns:p="http://schemas.openxmlformats.org/presentationml/2006/main">
  <p:tag name="NAME" val="Moon"/>
</p:tagLst>
</file>

<file path=ppt/tags/tag7.xml><?xml version="1.0" encoding="utf-8"?>
<p:tagLst xmlns:a="http://schemas.openxmlformats.org/drawingml/2006/main" xmlns:r="http://schemas.openxmlformats.org/officeDocument/2006/relationships" xmlns:p="http://schemas.openxmlformats.org/presentationml/2006/main">
  <p:tag name="NAME" val="Moon"/>
</p:tagLst>
</file>

<file path=ppt/tags/tag8.xml><?xml version="1.0" encoding="utf-8"?>
<p:tagLst xmlns:a="http://schemas.openxmlformats.org/drawingml/2006/main" xmlns:r="http://schemas.openxmlformats.org/officeDocument/2006/relationships" xmlns:p="http://schemas.openxmlformats.org/presentationml/2006/main">
  <p:tag name="NAME" val="MoonShape"/>
  <p:tag name="ANGLE" val="5"/>
</p:tagLst>
</file>

<file path=ppt/tags/tag9.xml><?xml version="1.0" encoding="utf-8"?>
<p:tagLst xmlns:a="http://schemas.openxmlformats.org/drawingml/2006/main" xmlns:r="http://schemas.openxmlformats.org/officeDocument/2006/relationships" xmlns:p="http://schemas.openxmlformats.org/presentationml/2006/main">
  <p:tag name="NAME" val="MoonHalfShape"/>
  <p:tag name="ANGLE" val="2"/>
</p:tagLst>
</file>

<file path=ppt/theme/theme1.xml><?xml version="1.0" encoding="utf-8"?>
<a:theme xmlns:a="http://schemas.openxmlformats.org/drawingml/2006/main" name="1_Synergy_CF_YNR013">
  <a:themeElements>
    <a:clrScheme name="Current">
      <a:dk1>
        <a:srgbClr val="000000"/>
      </a:dk1>
      <a:lt1>
        <a:srgbClr val="FFFFFF"/>
      </a:lt1>
      <a:dk2>
        <a:srgbClr val="FBC14E"/>
      </a:dk2>
      <a:lt2>
        <a:srgbClr val="FFFFFF"/>
      </a:lt2>
      <a:accent1>
        <a:srgbClr val="99AABE"/>
      </a:accent1>
      <a:accent2>
        <a:srgbClr val="406085"/>
      </a:accent2>
      <a:accent3>
        <a:srgbClr val="002C46"/>
      </a:accent3>
      <a:accent4>
        <a:srgbClr val="FBC14E"/>
      </a:accent4>
      <a:accent5>
        <a:srgbClr val="379BBD"/>
      </a:accent5>
      <a:accent6>
        <a:srgbClr val="808080"/>
      </a:accent6>
      <a:hlink>
        <a:srgbClr val="002C46"/>
      </a:hlink>
      <a:folHlink>
        <a:srgbClr val="FBC14E"/>
      </a:folHlink>
    </a:clrScheme>
    <a:fontScheme name="McKJapanes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9525">
          <a:solidFill>
            <a:schemeClr val="accent6"/>
          </a:solid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6"/>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Current">
        <a:dk1>
          <a:srgbClr val="000000"/>
        </a:dk1>
        <a:lt1>
          <a:srgbClr val="FFFFFF"/>
        </a:lt1>
        <a:dk2>
          <a:srgbClr val="FBC14E"/>
        </a:dk2>
        <a:lt2>
          <a:srgbClr val="FFFFFF"/>
        </a:lt2>
        <a:accent1>
          <a:srgbClr val="99AABE"/>
        </a:accent1>
        <a:accent2>
          <a:srgbClr val="406085"/>
        </a:accent2>
        <a:accent3>
          <a:srgbClr val="002C46"/>
        </a:accent3>
        <a:accent4>
          <a:srgbClr val="FBC14E"/>
        </a:accent4>
        <a:accent5>
          <a:srgbClr val="379BBD"/>
        </a:accent5>
        <a:accent6>
          <a:srgbClr val="808080"/>
        </a:accent6>
        <a:hlink>
          <a:srgbClr val="002C46"/>
        </a:hlink>
        <a:folHlink>
          <a:srgbClr val="FBC14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Synergy_CF_YNR013.potx" id="{5B0B8770-4875-4F3D-A851-ED2332DB7D84}" vid="{3E5BE603-DDA9-4662-BF9D-F22E864491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15482</TotalTime>
  <Words>375</Words>
  <Application>Microsoft Office PowerPoint</Application>
  <PresentationFormat>Custom</PresentationFormat>
  <Paragraphs>28</Paragraphs>
  <Slides>4</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8" baseType="lpstr">
      <vt:lpstr>Arial</vt:lpstr>
      <vt:lpstr>Calibri</vt:lpstr>
      <vt:lpstr>1_Synergy_CF_YNR013</vt:lpstr>
      <vt:lpstr>think-cell Slide</vt:lpstr>
      <vt:lpstr>With a estimated 22% reduction in Surjek’s Revenues ($44.5M) due to the Maintenance Outage, Quarter 4 presents the best balance of revenue-loss mitigation with respect to market pricing, as opposed to Quarter 1 which represents the highest demand (6832GL) and Water Balancing Market Prices ($84.91).</vt:lpstr>
      <vt:lpstr>Of the three Desalination Plants, all three remain profitable at current market prices by a favourable margin; Clearly Kootha is the most cost-effective $25/ML) followed by Jutik ($35/ML) and lastly Surjek ($54/ML) which is consistent across the July-2013 to June-2014 period. </vt:lpstr>
      <vt:lpstr>Contrasting the Cost to Produce against the Volume of Water Produced highlights clear economies of scale with costs rapidly dwindling across all plants as volume surges, with this being particularly noticeable across the Kootha and Surjek Plants with costs dropping as much as 50%.  </vt:lpstr>
      <vt:lpstr>Drilling down further from a product-perspective, reveals two different patterns of elasticity where Soft Water tends to be relatively price inelastic with an average EoD of 0.47, whilst Hard Water is more representative of an elastic relationship with an average EoD of 3.05.</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Through focusing our efforts on the units with the majority of questions; we can be confident that we are improving the overall User Experience etc.</dc:title>
  <dc:creator>Christopher H</dc:creator>
  <cp:lastModifiedBy>Brandon Chisnell</cp:lastModifiedBy>
  <cp:revision>74</cp:revision>
  <dcterms:created xsi:type="dcterms:W3CDTF">2020-04-12T13:23:13Z</dcterms:created>
  <dcterms:modified xsi:type="dcterms:W3CDTF">2023-09-12T18:02:42Z</dcterms:modified>
</cp:coreProperties>
</file>

<file path=docProps/thumbnail.jpeg>
</file>